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8" r:id="rId2"/>
    <p:sldId id="259" r:id="rId3"/>
  </p:sldIdLst>
  <p:sldSz cx="6858000" cy="9906000" type="A4"/>
  <p:notesSz cx="7105650" cy="102377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424" autoAdjust="0"/>
  </p:normalViewPr>
  <p:slideViewPr>
    <p:cSldViewPr snapToGrid="0">
      <p:cViewPr varScale="1">
        <p:scale>
          <a:sx n="46" d="100"/>
          <a:sy n="46" d="100"/>
        </p:scale>
        <p:origin x="2352" y="90"/>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6"/>
            <a:ext cx="3079749" cy="512763"/>
          </a:xfrm>
          <a:prstGeom prst="rect">
            <a:avLst/>
          </a:prstGeom>
        </p:spPr>
        <p:txBody>
          <a:bodyPr vert="horz" lIns="91407" tIns="45704" rIns="91407" bIns="45704"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4313" y="6"/>
            <a:ext cx="3079749" cy="512763"/>
          </a:xfrm>
          <a:prstGeom prst="rect">
            <a:avLst/>
          </a:prstGeom>
        </p:spPr>
        <p:txBody>
          <a:bodyPr vert="horz" lIns="91407" tIns="45704" rIns="91407" bIns="45704" rtlCol="0"/>
          <a:lstStyle>
            <a:lvl1pPr algn="r">
              <a:defRPr sz="1100"/>
            </a:lvl1pPr>
          </a:lstStyle>
          <a:p>
            <a:fld id="{A9259516-6256-4363-AAD5-B14583E3BF0D}" type="datetimeFigureOut">
              <a:rPr kumimoji="1" lang="ja-JP" altLang="en-US" smtClean="0"/>
              <a:t>2020/7/22</a:t>
            </a:fld>
            <a:endParaRPr kumimoji="1" lang="ja-JP" altLang="en-US"/>
          </a:p>
        </p:txBody>
      </p:sp>
      <p:sp>
        <p:nvSpPr>
          <p:cNvPr id="4" name="スライド イメージ プレースホルダー 3"/>
          <p:cNvSpPr>
            <a:spLocks noGrp="1" noRot="1" noChangeAspect="1"/>
          </p:cNvSpPr>
          <p:nvPr>
            <p:ph type="sldImg" idx="2"/>
          </p:nvPr>
        </p:nvSpPr>
        <p:spPr>
          <a:xfrm>
            <a:off x="2357438" y="1281113"/>
            <a:ext cx="2390775" cy="3454400"/>
          </a:xfrm>
          <a:prstGeom prst="rect">
            <a:avLst/>
          </a:prstGeom>
          <a:noFill/>
          <a:ln w="12700">
            <a:solidFill>
              <a:prstClr val="black"/>
            </a:solidFill>
          </a:ln>
        </p:spPr>
        <p:txBody>
          <a:bodyPr vert="horz" lIns="91407" tIns="45704" rIns="91407" bIns="45704" rtlCol="0" anchor="ctr"/>
          <a:lstStyle/>
          <a:p>
            <a:endParaRPr lang="ja-JP" altLang="en-US"/>
          </a:p>
        </p:txBody>
      </p:sp>
      <p:sp>
        <p:nvSpPr>
          <p:cNvPr id="5" name="ノート プレースホルダー 4"/>
          <p:cNvSpPr>
            <a:spLocks noGrp="1"/>
          </p:cNvSpPr>
          <p:nvPr>
            <p:ph type="body" sz="quarter" idx="3"/>
          </p:nvPr>
        </p:nvSpPr>
        <p:spPr>
          <a:xfrm>
            <a:off x="711206" y="4927603"/>
            <a:ext cx="5683251" cy="4030663"/>
          </a:xfrm>
          <a:prstGeom prst="rect">
            <a:avLst/>
          </a:prstGeom>
        </p:spPr>
        <p:txBody>
          <a:bodyPr vert="horz" lIns="91407" tIns="45704" rIns="91407" bIns="457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5031"/>
            <a:ext cx="3079749" cy="512763"/>
          </a:xfrm>
          <a:prstGeom prst="rect">
            <a:avLst/>
          </a:prstGeom>
        </p:spPr>
        <p:txBody>
          <a:bodyPr vert="horz" lIns="91407" tIns="45704" rIns="91407" bIns="4570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4313" y="9725031"/>
            <a:ext cx="3079749" cy="512763"/>
          </a:xfrm>
          <a:prstGeom prst="rect">
            <a:avLst/>
          </a:prstGeom>
        </p:spPr>
        <p:txBody>
          <a:bodyPr vert="horz" lIns="91407" tIns="45704" rIns="91407" bIns="45704" rtlCol="0" anchor="b"/>
          <a:lstStyle>
            <a:lvl1pPr algn="r">
              <a:defRPr sz="1100"/>
            </a:lvl1pPr>
          </a:lstStyle>
          <a:p>
            <a:fld id="{92DF6FE0-3605-4F06-8BEC-6A8223CEF3C6}" type="slidenum">
              <a:rPr kumimoji="1" lang="ja-JP" altLang="en-US" smtClean="0"/>
              <a:t>‹#›</a:t>
            </a:fld>
            <a:endParaRPr kumimoji="1" lang="ja-JP" altLang="en-US"/>
          </a:p>
        </p:txBody>
      </p:sp>
    </p:spTree>
    <p:extLst>
      <p:ext uri="{BB962C8B-B14F-4D97-AF65-F5344CB8AC3E}">
        <p14:creationId xmlns:p14="http://schemas.microsoft.com/office/powerpoint/2010/main" val="31280043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DF6FE0-3605-4F06-8BEC-6A8223CEF3C6}" type="slidenum">
              <a:rPr kumimoji="1" lang="ja-JP" altLang="en-US" smtClean="0"/>
              <a:t>1</a:t>
            </a:fld>
            <a:endParaRPr kumimoji="1" lang="ja-JP" altLang="en-US"/>
          </a:p>
        </p:txBody>
      </p:sp>
    </p:spTree>
    <p:extLst>
      <p:ext uri="{BB962C8B-B14F-4D97-AF65-F5344CB8AC3E}">
        <p14:creationId xmlns:p14="http://schemas.microsoft.com/office/powerpoint/2010/main" val="394284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DF6FE0-3605-4F06-8BEC-6A8223CEF3C6}" type="slidenum">
              <a:rPr kumimoji="1" lang="ja-JP" altLang="en-US" smtClean="0"/>
              <a:t>2</a:t>
            </a:fld>
            <a:endParaRPr kumimoji="1" lang="ja-JP" altLang="en-US"/>
          </a:p>
        </p:txBody>
      </p:sp>
    </p:spTree>
    <p:extLst>
      <p:ext uri="{BB962C8B-B14F-4D97-AF65-F5344CB8AC3E}">
        <p14:creationId xmlns:p14="http://schemas.microsoft.com/office/powerpoint/2010/main" val="366267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94AF5A-7939-4F65-90C8-8C52779C7158}" type="datetimeFigureOut">
              <a:rPr kumimoji="1" lang="ja-JP" altLang="en-US" smtClean="0"/>
              <a:t>2020/7/22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187E38-20C4-4E73-9B9A-E67D99956579}" type="slidenum">
              <a:rPr kumimoji="1" lang="ja-JP" altLang="en-US" smtClean="0"/>
              <a:t>‹#›</a:t>
            </a:fld>
            <a:endParaRPr kumimoji="1" lang="ja-JP" altLang="en-US"/>
          </a:p>
        </p:txBody>
      </p:sp>
    </p:spTree>
    <p:extLst>
      <p:ext uri="{BB962C8B-B14F-4D97-AF65-F5344CB8AC3E}">
        <p14:creationId xmlns:p14="http://schemas.microsoft.com/office/powerpoint/2010/main" val="121717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94AF5A-7939-4F65-90C8-8C52779C7158}" type="datetimeFigureOut">
              <a:rPr kumimoji="1" lang="ja-JP" altLang="en-US" smtClean="0"/>
              <a:t>2020/7/22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187E38-20C4-4E73-9B9A-E67D99956579}" type="slidenum">
              <a:rPr kumimoji="1" lang="ja-JP" altLang="en-US" smtClean="0"/>
              <a:t>‹#›</a:t>
            </a:fld>
            <a:endParaRPr kumimoji="1" lang="ja-JP" altLang="en-US"/>
          </a:p>
        </p:txBody>
      </p:sp>
    </p:spTree>
    <p:extLst>
      <p:ext uri="{BB962C8B-B14F-4D97-AF65-F5344CB8AC3E}">
        <p14:creationId xmlns:p14="http://schemas.microsoft.com/office/powerpoint/2010/main" val="148750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94AF5A-7939-4F65-90C8-8C52779C7158}" type="datetimeFigureOut">
              <a:rPr kumimoji="1" lang="ja-JP" altLang="en-US" smtClean="0"/>
              <a:t>2020/7/22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187E38-20C4-4E73-9B9A-E67D99956579}" type="slidenum">
              <a:rPr kumimoji="1" lang="ja-JP" altLang="en-US" smtClean="0"/>
              <a:t>‹#›</a:t>
            </a:fld>
            <a:endParaRPr kumimoji="1" lang="ja-JP" altLang="en-US"/>
          </a:p>
        </p:txBody>
      </p:sp>
    </p:spTree>
    <p:extLst>
      <p:ext uri="{BB962C8B-B14F-4D97-AF65-F5344CB8AC3E}">
        <p14:creationId xmlns:p14="http://schemas.microsoft.com/office/powerpoint/2010/main" val="17519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94AF5A-7939-4F65-90C8-8C52779C7158}" type="datetimeFigureOut">
              <a:rPr kumimoji="1" lang="ja-JP" altLang="en-US" smtClean="0"/>
              <a:t>2020/7/22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187E38-20C4-4E73-9B9A-E67D99956579}" type="slidenum">
              <a:rPr kumimoji="1" lang="ja-JP" altLang="en-US" smtClean="0"/>
              <a:t>‹#›</a:t>
            </a:fld>
            <a:endParaRPr kumimoji="1" lang="ja-JP" altLang="en-US"/>
          </a:p>
        </p:txBody>
      </p:sp>
    </p:spTree>
    <p:extLst>
      <p:ext uri="{BB962C8B-B14F-4D97-AF65-F5344CB8AC3E}">
        <p14:creationId xmlns:p14="http://schemas.microsoft.com/office/powerpoint/2010/main" val="344227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94AF5A-7939-4F65-90C8-8C52779C7158}" type="datetimeFigureOut">
              <a:rPr kumimoji="1" lang="ja-JP" altLang="en-US" smtClean="0"/>
              <a:t>2020/7/22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187E38-20C4-4E73-9B9A-E67D99956579}" type="slidenum">
              <a:rPr kumimoji="1" lang="ja-JP" altLang="en-US" smtClean="0"/>
              <a:t>‹#›</a:t>
            </a:fld>
            <a:endParaRPr kumimoji="1" lang="ja-JP" altLang="en-US"/>
          </a:p>
        </p:txBody>
      </p:sp>
    </p:spTree>
    <p:extLst>
      <p:ext uri="{BB962C8B-B14F-4D97-AF65-F5344CB8AC3E}">
        <p14:creationId xmlns:p14="http://schemas.microsoft.com/office/powerpoint/2010/main" val="121759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94AF5A-7939-4F65-90C8-8C52779C7158}" type="datetimeFigureOut">
              <a:rPr kumimoji="1" lang="ja-JP" altLang="en-US" smtClean="0"/>
              <a:t>2020/7/22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187E38-20C4-4E73-9B9A-E67D99956579}" type="slidenum">
              <a:rPr kumimoji="1" lang="ja-JP" altLang="en-US" smtClean="0"/>
              <a:t>‹#›</a:t>
            </a:fld>
            <a:endParaRPr kumimoji="1" lang="ja-JP" altLang="en-US"/>
          </a:p>
        </p:txBody>
      </p:sp>
    </p:spTree>
    <p:extLst>
      <p:ext uri="{BB962C8B-B14F-4D97-AF65-F5344CB8AC3E}">
        <p14:creationId xmlns:p14="http://schemas.microsoft.com/office/powerpoint/2010/main" val="74849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94AF5A-7939-4F65-90C8-8C52779C7158}" type="datetimeFigureOut">
              <a:rPr kumimoji="1" lang="ja-JP" altLang="en-US" smtClean="0"/>
              <a:t>2020/7/22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187E38-20C4-4E73-9B9A-E67D99956579}" type="slidenum">
              <a:rPr kumimoji="1" lang="ja-JP" altLang="en-US" smtClean="0"/>
              <a:t>‹#›</a:t>
            </a:fld>
            <a:endParaRPr kumimoji="1" lang="ja-JP" altLang="en-US"/>
          </a:p>
        </p:txBody>
      </p:sp>
    </p:spTree>
    <p:extLst>
      <p:ext uri="{BB962C8B-B14F-4D97-AF65-F5344CB8AC3E}">
        <p14:creationId xmlns:p14="http://schemas.microsoft.com/office/powerpoint/2010/main" val="78263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94AF5A-7939-4F65-90C8-8C52779C7158}" type="datetimeFigureOut">
              <a:rPr kumimoji="1" lang="ja-JP" altLang="en-US" smtClean="0"/>
              <a:t>2020/7/22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187E38-20C4-4E73-9B9A-E67D99956579}" type="slidenum">
              <a:rPr kumimoji="1" lang="ja-JP" altLang="en-US" smtClean="0"/>
              <a:t>‹#›</a:t>
            </a:fld>
            <a:endParaRPr kumimoji="1" lang="ja-JP" altLang="en-US"/>
          </a:p>
        </p:txBody>
      </p:sp>
    </p:spTree>
    <p:extLst>
      <p:ext uri="{BB962C8B-B14F-4D97-AF65-F5344CB8AC3E}">
        <p14:creationId xmlns:p14="http://schemas.microsoft.com/office/powerpoint/2010/main" val="413131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4AF5A-7939-4F65-90C8-8C52779C7158}" type="datetimeFigureOut">
              <a:rPr kumimoji="1" lang="ja-JP" altLang="en-US" smtClean="0"/>
              <a:t>2020/7/22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B187E38-20C4-4E73-9B9A-E67D99956579}" type="slidenum">
              <a:rPr kumimoji="1" lang="ja-JP" altLang="en-US" smtClean="0"/>
              <a:t>‹#›</a:t>
            </a:fld>
            <a:endParaRPr kumimoji="1" lang="ja-JP" altLang="en-US"/>
          </a:p>
        </p:txBody>
      </p:sp>
    </p:spTree>
    <p:extLst>
      <p:ext uri="{BB962C8B-B14F-4D97-AF65-F5344CB8AC3E}">
        <p14:creationId xmlns:p14="http://schemas.microsoft.com/office/powerpoint/2010/main" val="29762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94AF5A-7939-4F65-90C8-8C52779C7158}" type="datetimeFigureOut">
              <a:rPr kumimoji="1" lang="ja-JP" altLang="en-US" smtClean="0"/>
              <a:t>2020/7/22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187E38-20C4-4E73-9B9A-E67D99956579}" type="slidenum">
              <a:rPr kumimoji="1" lang="ja-JP" altLang="en-US" smtClean="0"/>
              <a:t>‹#›</a:t>
            </a:fld>
            <a:endParaRPr kumimoji="1" lang="ja-JP" altLang="en-US"/>
          </a:p>
        </p:txBody>
      </p:sp>
    </p:spTree>
    <p:extLst>
      <p:ext uri="{BB962C8B-B14F-4D97-AF65-F5344CB8AC3E}">
        <p14:creationId xmlns:p14="http://schemas.microsoft.com/office/powerpoint/2010/main" val="205899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94AF5A-7939-4F65-90C8-8C52779C7158}" type="datetimeFigureOut">
              <a:rPr kumimoji="1" lang="ja-JP" altLang="en-US" smtClean="0"/>
              <a:t>2020/7/22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187E38-20C4-4E73-9B9A-E67D99956579}" type="slidenum">
              <a:rPr kumimoji="1" lang="ja-JP" altLang="en-US" smtClean="0"/>
              <a:t>‹#›</a:t>
            </a:fld>
            <a:endParaRPr kumimoji="1" lang="ja-JP" altLang="en-US"/>
          </a:p>
        </p:txBody>
      </p:sp>
    </p:spTree>
    <p:extLst>
      <p:ext uri="{BB962C8B-B14F-4D97-AF65-F5344CB8AC3E}">
        <p14:creationId xmlns:p14="http://schemas.microsoft.com/office/powerpoint/2010/main" val="335344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694AF5A-7939-4F65-90C8-8C52779C7158}" type="datetimeFigureOut">
              <a:rPr kumimoji="1" lang="ja-JP" altLang="en-US" smtClean="0"/>
              <a:t>2020/7/22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B187E38-20C4-4E73-9B9A-E67D99956579}" type="slidenum">
              <a:rPr kumimoji="1" lang="ja-JP" altLang="en-US" smtClean="0"/>
              <a:t>‹#›</a:t>
            </a:fld>
            <a:endParaRPr kumimoji="1" lang="ja-JP" altLang="en-US"/>
          </a:p>
        </p:txBody>
      </p:sp>
    </p:spTree>
    <p:extLst>
      <p:ext uri="{BB962C8B-B14F-4D97-AF65-F5344CB8AC3E}">
        <p14:creationId xmlns:p14="http://schemas.microsoft.com/office/powerpoint/2010/main" val="2405203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4.png"/><Relationship Id="rId12" Type="http://schemas.microsoft.com/office/2007/relationships/hdphoto" Target="../media/hdphoto4.wdp"/><Relationship Id="rId17" Type="http://schemas.microsoft.com/office/2007/relationships/hdphoto" Target="../media/hdphoto5.wdp"/><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9.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microsoft.com/office/2007/relationships/hdphoto" Target="../media/hdphoto6.wdp"/><Relationship Id="rId3" Type="http://schemas.openxmlformats.org/officeDocument/2006/relationships/image" Target="../media/image11.jpeg"/><Relationship Id="rId21" Type="http://schemas.openxmlformats.org/officeDocument/2006/relationships/image" Target="../media/image27.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jpe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eg"/><Relationship Id="rId23" Type="http://schemas.openxmlformats.org/officeDocument/2006/relationships/image" Target="../media/image29.jpeg"/><Relationship Id="rId10" Type="http://schemas.openxmlformats.org/officeDocument/2006/relationships/image" Target="../media/image18.jpeg"/><Relationship Id="rId19" Type="http://schemas.openxmlformats.org/officeDocument/2006/relationships/image" Target="../media/image2.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png"/><Relationship Id="rId22"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descr="ãclip artãã®ç»åæ¤ç´¢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4" descr="ãclip artãã®ç»åæ¤ç´¢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6" descr="ãclip artãã®ç»åæ¤ç´¢çµæ"/>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6205266" y="-3595"/>
            <a:ext cx="652734" cy="307777"/>
          </a:xfrm>
          <a:prstGeom prst="rect">
            <a:avLst/>
          </a:prstGeom>
          <a:noFill/>
        </p:spPr>
        <p:txBody>
          <a:bodyPr wrap="square" rtlCol="0">
            <a:spAutoFit/>
          </a:bodyPr>
          <a:lstStyle/>
          <a:p>
            <a:r>
              <a:rPr kumimoji="1" lang="en-US" altLang="ja-JP" sz="1400" dirty="0">
                <a:latin typeface="HGPｺﾞｼｯｸM" panose="020B0600000000000000" pitchFamily="50" charset="-128"/>
                <a:ea typeface="HGPｺﾞｼｯｸM" panose="020B0600000000000000" pitchFamily="50" charset="-128"/>
              </a:rPr>
              <a:t>Vol. </a:t>
            </a:r>
            <a:r>
              <a:rPr lang="en-US" altLang="ja-JP" sz="1400" dirty="0">
                <a:latin typeface="HGPｺﾞｼｯｸM" panose="020B0600000000000000" pitchFamily="50" charset="-128"/>
                <a:ea typeface="HGPｺﾞｼｯｸM" panose="020B0600000000000000" pitchFamily="50" charset="-128"/>
              </a:rPr>
              <a:t>5</a:t>
            </a:r>
            <a:endParaRPr kumimoji="1" lang="ja-JP" altLang="en-US" sz="1400" dirty="0">
              <a:latin typeface="HGPｺﾞｼｯｸM" panose="020B0600000000000000" pitchFamily="50" charset="-128"/>
              <a:ea typeface="HGPｺﾞｼｯｸM" panose="020B0600000000000000" pitchFamily="50" charset="-128"/>
            </a:endParaRPr>
          </a:p>
        </p:txBody>
      </p:sp>
      <p:grpSp>
        <p:nvGrpSpPr>
          <p:cNvPr id="26" name="グループ化 25"/>
          <p:cNvGrpSpPr/>
          <p:nvPr/>
        </p:nvGrpSpPr>
        <p:grpSpPr>
          <a:xfrm>
            <a:off x="6147305" y="492819"/>
            <a:ext cx="745235" cy="840433"/>
            <a:chOff x="5370477" y="317101"/>
            <a:chExt cx="745235" cy="840433"/>
          </a:xfrm>
        </p:grpSpPr>
        <p:sp>
          <p:nvSpPr>
            <p:cNvPr id="39" name="テキスト ボックス 38"/>
            <p:cNvSpPr txBox="1"/>
            <p:nvPr/>
          </p:nvSpPr>
          <p:spPr>
            <a:xfrm>
              <a:off x="5370477" y="903618"/>
              <a:ext cx="745235" cy="253916"/>
            </a:xfrm>
            <a:prstGeom prst="rect">
              <a:avLst/>
            </a:prstGeom>
            <a:noFill/>
            <a:ln>
              <a:noFill/>
              <a:prstDash val="sysDash"/>
            </a:ln>
          </p:spPr>
          <p:txBody>
            <a:bodyPr wrap="square" rtlCol="0">
              <a:spAutoFit/>
            </a:bodyPr>
            <a:lstStyle/>
            <a:p>
              <a:r>
                <a:rPr lang="en-US" altLang="ja-JP" sz="1050" dirty="0" err="1">
                  <a:latin typeface="Bahnschrift" panose="020B0502040204020203" pitchFamily="34" charset="0"/>
                  <a:ea typeface="游明朝 Light" panose="02020300000000000000" pitchFamily="18" charset="-128"/>
                </a:rPr>
                <a:t>facebook</a:t>
              </a:r>
              <a:endParaRPr kumimoji="1" lang="ja-JP" altLang="en-US" sz="1200" dirty="0">
                <a:latin typeface="Bahnschrift" panose="020B0502040204020203" pitchFamily="34" charset="0"/>
                <a:ea typeface="游明朝 Light" panose="02020300000000000000" pitchFamily="18" charset="-128"/>
              </a:endParaRPr>
            </a:p>
          </p:txBody>
        </p:sp>
        <p:pic>
          <p:nvPicPr>
            <p:cNvPr id="40" name="図 39"/>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98614" y="317101"/>
              <a:ext cx="704226" cy="704226"/>
            </a:xfrm>
            <a:prstGeom prst="rect">
              <a:avLst/>
            </a:prstGeom>
          </p:spPr>
        </p:pic>
      </p:grpSp>
      <p:sp>
        <p:nvSpPr>
          <p:cNvPr id="62" name="テキスト ボックス 139"/>
          <p:cNvSpPr txBox="1"/>
          <p:nvPr/>
        </p:nvSpPr>
        <p:spPr>
          <a:xfrm>
            <a:off x="72233" y="5280"/>
            <a:ext cx="2715491" cy="2806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spcAft>
                <a:spcPts val="0"/>
              </a:spcAft>
            </a:pPr>
            <a:r>
              <a:rPr lang="ja-JP" sz="1100" spc="100" dirty="0">
                <a:effectLst/>
                <a:latin typeface="HGPｺﾞｼｯｸM" panose="020B0600000000000000" pitchFamily="50" charset="-128"/>
                <a:ea typeface="HGPｺﾞｼｯｸM" panose="020B0600000000000000" pitchFamily="50" charset="-128"/>
                <a:cs typeface="Times New Roman" panose="02020603050405020304" pitchFamily="18" charset="0"/>
              </a:rPr>
              <a:t>発行</a:t>
            </a:r>
            <a:r>
              <a:rPr lang="en-US" altLang="ja-JP" sz="1100" spc="100" dirty="0">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100" spc="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sz="1100" spc="100" dirty="0" err="1">
                <a:effectLst/>
                <a:latin typeface="HGPｺﾞｼｯｸM" panose="020B0600000000000000" pitchFamily="50" charset="-128"/>
                <a:ea typeface="HGPｺﾞｼｯｸM" panose="020B0600000000000000" pitchFamily="50" charset="-128"/>
                <a:cs typeface="Times New Roman" panose="02020603050405020304" pitchFamily="18" charset="0"/>
              </a:rPr>
              <a:t>ながら</a:t>
            </a:r>
            <a:r>
              <a:rPr lang="ja-JP" sz="1100" spc="100" dirty="0">
                <a:effectLst/>
                <a:latin typeface="HGPｺﾞｼｯｸM" panose="020B0600000000000000" pitchFamily="50" charset="-128"/>
                <a:ea typeface="HGPｺﾞｼｯｸM" panose="020B0600000000000000" pitchFamily="50" charset="-128"/>
                <a:cs typeface="Times New Roman" panose="02020603050405020304" pitchFamily="18" charset="0"/>
              </a:rPr>
              <a:t>まちづくり協議会</a:t>
            </a:r>
            <a:endParaRPr lang="ja-JP" sz="1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nvGrpSpPr>
          <p:cNvPr id="33" name="グループ化 32"/>
          <p:cNvGrpSpPr/>
          <p:nvPr/>
        </p:nvGrpSpPr>
        <p:grpSpPr>
          <a:xfrm>
            <a:off x="-254798" y="279130"/>
            <a:ext cx="7321875" cy="78811"/>
            <a:chOff x="-254798" y="246762"/>
            <a:chExt cx="7321875" cy="78811"/>
          </a:xfrm>
        </p:grpSpPr>
        <p:cxnSp>
          <p:nvCxnSpPr>
            <p:cNvPr id="64" name="直線コネクタ 63"/>
            <p:cNvCxnSpPr/>
            <p:nvPr/>
          </p:nvCxnSpPr>
          <p:spPr>
            <a:xfrm>
              <a:off x="-153215" y="325573"/>
              <a:ext cx="72202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798" y="246762"/>
              <a:ext cx="7220292" cy="0"/>
            </a:xfrm>
            <a:prstGeom prst="line">
              <a:avLst/>
            </a:prstGeom>
            <a:ln w="38100" cmpd="sng">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32" name="正方形/長方形 31"/>
          <p:cNvSpPr/>
          <p:nvPr/>
        </p:nvSpPr>
        <p:spPr>
          <a:xfrm>
            <a:off x="460375" y="-14141"/>
            <a:ext cx="838413" cy="323165"/>
          </a:xfrm>
          <a:prstGeom prst="rect">
            <a:avLst/>
          </a:prstGeom>
        </p:spPr>
        <p:txBody>
          <a:bodyPr wrap="square">
            <a:spAutoFit/>
          </a:bodyPr>
          <a:lstStyle/>
          <a:p>
            <a:pPr>
              <a:lnSpc>
                <a:spcPts val="900"/>
              </a:lnSpc>
            </a:pPr>
            <a:r>
              <a:rPr lang="ja-JP" altLang="en-US" sz="900" kern="100" spc="100" dirty="0">
                <a:latin typeface="游ゴシック" panose="020B0400000000000000" pitchFamily="50" charset="-128"/>
                <a:ea typeface="游ゴシック" panose="020B0400000000000000" pitchFamily="50" charset="-128"/>
                <a:cs typeface="Times New Roman" panose="02020603050405020304" pitchFamily="18" charset="0"/>
              </a:rPr>
              <a:t>特定非営利</a:t>
            </a:r>
            <a:endParaRPr lang="en-US" altLang="ja-JP" sz="900" kern="100" spc="100" dirty="0">
              <a:latin typeface="游ゴシック" panose="020B0400000000000000" pitchFamily="50" charset="-128"/>
              <a:ea typeface="游ゴシック" panose="020B0400000000000000" pitchFamily="50" charset="-128"/>
              <a:cs typeface="Times New Roman" panose="02020603050405020304" pitchFamily="18" charset="0"/>
            </a:endParaRPr>
          </a:p>
          <a:p>
            <a:pPr>
              <a:lnSpc>
                <a:spcPts val="900"/>
              </a:lnSpc>
            </a:pPr>
            <a:r>
              <a:rPr lang="ja-JP" altLang="en-US" sz="900" kern="100" spc="200" dirty="0">
                <a:latin typeface="游ゴシック" panose="020B0400000000000000" pitchFamily="50" charset="-128"/>
                <a:ea typeface="游ゴシック" panose="020B0400000000000000" pitchFamily="50" charset="-128"/>
                <a:cs typeface="Times New Roman" panose="02020603050405020304" pitchFamily="18" charset="0"/>
              </a:rPr>
              <a:t>活動法人</a:t>
            </a:r>
            <a:endParaRPr lang="ja-JP" altLang="en-US" sz="900" spc="200"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832" y="9370393"/>
            <a:ext cx="4238430" cy="410369"/>
          </a:xfrm>
          <a:prstGeom prst="rect">
            <a:avLst/>
          </a:prstGeom>
          <a:noFill/>
          <a:ln>
            <a:noFill/>
          </a:ln>
        </p:spPr>
        <p:txBody>
          <a:bodyPr wrap="square" rtlCol="0">
            <a:spAutoFit/>
          </a:bodyPr>
          <a:lstStyle/>
          <a:p>
            <a:pPr>
              <a:spcAft>
                <a:spcPts val="200"/>
              </a:spcAft>
            </a:pPr>
            <a:r>
              <a:rPr lang="ja-JP" altLang="en-US" sz="950" dirty="0">
                <a:latin typeface="游ゴシック" panose="020B0400000000000000" pitchFamily="50" charset="-128"/>
                <a:ea typeface="游ゴシック" panose="020B0400000000000000" pitchFamily="50" charset="-128"/>
              </a:rPr>
              <a:t> </a:t>
            </a:r>
            <a:r>
              <a:rPr kumimoji="1" lang="ja-JP" altLang="en-US" sz="950" dirty="0" smtClean="0">
                <a:latin typeface="游ゴシック" panose="020B0400000000000000" pitchFamily="50" charset="-128"/>
                <a:ea typeface="游ゴシック" panose="020B0400000000000000" pitchFamily="50" charset="-128"/>
              </a:rPr>
              <a:t>主催</a:t>
            </a:r>
            <a:r>
              <a:rPr kumimoji="1" lang="ja-JP" altLang="en-US" sz="950" dirty="0">
                <a:latin typeface="游ゴシック" panose="020B0400000000000000" pitchFamily="50" charset="-128"/>
                <a:ea typeface="游ゴシック" panose="020B0400000000000000" pitchFamily="50" charset="-128"/>
              </a:rPr>
              <a:t>　</a:t>
            </a:r>
            <a:r>
              <a:rPr kumimoji="1" lang="ja-JP" altLang="en-US" sz="950" dirty="0" err="1">
                <a:latin typeface="游ゴシック" panose="020B0400000000000000" pitchFamily="50" charset="-128"/>
                <a:ea typeface="游ゴシック" panose="020B0400000000000000" pitchFamily="50" charset="-128"/>
              </a:rPr>
              <a:t>ながら</a:t>
            </a:r>
            <a:r>
              <a:rPr kumimoji="1" lang="ja-JP" altLang="en-US" sz="950" dirty="0">
                <a:latin typeface="游ゴシック" panose="020B0400000000000000" pitchFamily="50" charset="-128"/>
                <a:ea typeface="游ゴシック" panose="020B0400000000000000" pitchFamily="50" charset="-128"/>
              </a:rPr>
              <a:t>まちづくり協議会　</a:t>
            </a:r>
            <a:r>
              <a:rPr lang="ja-JP" altLang="en-US" sz="950" dirty="0">
                <a:latin typeface="游ゴシック" panose="020B0400000000000000" pitchFamily="50" charset="-128"/>
                <a:ea typeface="游ゴシック" panose="020B0400000000000000" pitchFamily="50" charset="-128"/>
              </a:rPr>
              <a:t> </a:t>
            </a:r>
            <a:endParaRPr lang="en-US" altLang="ja-JP" sz="950" dirty="0" smtClean="0">
              <a:latin typeface="游ゴシック" panose="020B0400000000000000" pitchFamily="50" charset="-128"/>
              <a:ea typeface="游ゴシック" panose="020B0400000000000000" pitchFamily="50" charset="-128"/>
            </a:endParaRPr>
          </a:p>
          <a:p>
            <a:pPr>
              <a:spcAft>
                <a:spcPts val="200"/>
              </a:spcAft>
            </a:pPr>
            <a:r>
              <a:rPr kumimoji="1" lang="ja-JP" altLang="en-US" sz="950" dirty="0" smtClean="0">
                <a:latin typeface="游ゴシック" panose="020B0400000000000000" pitchFamily="50" charset="-128"/>
                <a:ea typeface="游ゴシック" panose="020B0400000000000000" pitchFamily="50" charset="-128"/>
              </a:rPr>
              <a:t> </a:t>
            </a:r>
            <a:r>
              <a:rPr kumimoji="1" lang="ja-JP" altLang="en-US" sz="950" dirty="0">
                <a:latin typeface="游ゴシック" panose="020B0400000000000000" pitchFamily="50" charset="-128"/>
                <a:ea typeface="游ゴシック" panose="020B0400000000000000" pitchFamily="50" charset="-128"/>
              </a:rPr>
              <a:t>　</a:t>
            </a:r>
            <a:r>
              <a:rPr kumimoji="1" lang="ja-JP" altLang="en-US" sz="950" dirty="0" smtClean="0">
                <a:latin typeface="游ゴシック" panose="020B0400000000000000" pitchFamily="50" charset="-128"/>
                <a:ea typeface="游ゴシック" panose="020B0400000000000000" pitchFamily="50" charset="-128"/>
              </a:rPr>
              <a:t>　　長</a:t>
            </a:r>
            <a:r>
              <a:rPr kumimoji="1" lang="ja-JP" altLang="en-US" sz="950" dirty="0">
                <a:latin typeface="游ゴシック" panose="020B0400000000000000" pitchFamily="50" charset="-128"/>
                <a:ea typeface="游ゴシック" panose="020B0400000000000000" pitchFamily="50" charset="-128"/>
              </a:rPr>
              <a:t>等地区民生委員児童委員協</a:t>
            </a:r>
            <a:r>
              <a:rPr kumimoji="1" lang="ja-JP" altLang="en-US" sz="950" dirty="0" smtClean="0">
                <a:latin typeface="游ゴシック" panose="020B0400000000000000" pitchFamily="50" charset="-128"/>
                <a:ea typeface="游ゴシック" panose="020B0400000000000000" pitchFamily="50" charset="-128"/>
              </a:rPr>
              <a:t>議会</a:t>
            </a:r>
            <a:r>
              <a:rPr lang="ja-JP" altLang="en-US" sz="950" dirty="0" smtClean="0">
                <a:latin typeface="游ゴシック" panose="020B0400000000000000" pitchFamily="50" charset="-128"/>
                <a:ea typeface="游ゴシック" panose="020B0400000000000000" pitchFamily="50" charset="-128"/>
              </a:rPr>
              <a:t>　長</a:t>
            </a:r>
            <a:r>
              <a:rPr lang="ja-JP" altLang="en-US" sz="950" dirty="0">
                <a:latin typeface="游ゴシック" panose="020B0400000000000000" pitchFamily="50" charset="-128"/>
                <a:ea typeface="游ゴシック" panose="020B0400000000000000" pitchFamily="50" charset="-128"/>
              </a:rPr>
              <a:t>等学区健康推進協議会</a:t>
            </a:r>
            <a:endParaRPr kumimoji="1" lang="ja-JP" altLang="en-US" sz="950" dirty="0">
              <a:latin typeface="游ゴシック" panose="020B0400000000000000" pitchFamily="50" charset="-128"/>
              <a:ea typeface="游ゴシック" panose="020B0400000000000000" pitchFamily="50" charset="-128"/>
            </a:endParaRPr>
          </a:p>
        </p:txBody>
      </p:sp>
      <p:sp>
        <p:nvSpPr>
          <p:cNvPr id="20" name="AutoShape 2" descr="北欧の街並みの背景素材"/>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5" name="グループ化 24"/>
          <p:cNvGrpSpPr/>
          <p:nvPr/>
        </p:nvGrpSpPr>
        <p:grpSpPr>
          <a:xfrm>
            <a:off x="-71918" y="1818858"/>
            <a:ext cx="6472395" cy="813341"/>
            <a:chOff x="420878" y="1425313"/>
            <a:chExt cx="6472395" cy="813341"/>
          </a:xfrm>
        </p:grpSpPr>
        <p:sp>
          <p:nvSpPr>
            <p:cNvPr id="54" name="正方形/長方形 53"/>
            <p:cNvSpPr/>
            <p:nvPr/>
          </p:nvSpPr>
          <p:spPr>
            <a:xfrm>
              <a:off x="438351" y="1425313"/>
              <a:ext cx="2930513" cy="261610"/>
            </a:xfrm>
            <a:prstGeom prst="rect">
              <a:avLst/>
            </a:prstGeom>
          </p:spPr>
          <p:txBody>
            <a:bodyPr wrap="square">
              <a:spAutoFit/>
            </a:bodyPr>
            <a:lstStyle/>
            <a:p>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520-0033 </a:t>
              </a:r>
              <a:r>
                <a:rPr lang="ja-JP"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大津市大門通</a:t>
              </a: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16</a:t>
              </a:r>
              <a:r>
                <a:rPr lang="ja-JP"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番</a:t>
              </a: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号</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37" name="グループ化 36"/>
            <p:cNvGrpSpPr/>
            <p:nvPr/>
          </p:nvGrpSpPr>
          <p:grpSpPr>
            <a:xfrm>
              <a:off x="420878" y="1742827"/>
              <a:ext cx="6472395" cy="495827"/>
              <a:chOff x="290944" y="1382290"/>
              <a:chExt cx="6472395" cy="495827"/>
            </a:xfrm>
          </p:grpSpPr>
          <p:sp>
            <p:nvSpPr>
              <p:cNvPr id="38" name="正方形/長方形 37"/>
              <p:cNvSpPr/>
              <p:nvPr/>
            </p:nvSpPr>
            <p:spPr>
              <a:xfrm>
                <a:off x="309634" y="1382290"/>
                <a:ext cx="6453705" cy="430887"/>
              </a:xfrm>
              <a:prstGeom prst="rect">
                <a:avLst/>
              </a:prstGeom>
            </p:spPr>
            <p:txBody>
              <a:bodyPr wrap="square">
                <a:spAutoFit/>
              </a:bodyPr>
              <a:lstStyle/>
              <a:p>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ながらまちづくり協議会</a:t>
                </a:r>
                <a:r>
                  <a:rPr lang="ja-JP" altLang="en-US" sz="1100" kern="100" spc="100"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TEL 525-1450   FAX 525-1460</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en-US" sz="1100" dirty="0">
                  <a:latin typeface="游ゴシック" panose="020B0400000000000000" pitchFamily="50" charset="-128"/>
                  <a:ea typeface="游ゴシック" panose="020B0400000000000000" pitchFamily="50" charset="-128"/>
                </a:endParaRPr>
              </a:p>
            </p:txBody>
          </p:sp>
          <p:sp>
            <p:nvSpPr>
              <p:cNvPr id="36" name="正方形/長方形 35"/>
              <p:cNvSpPr/>
              <p:nvPr/>
            </p:nvSpPr>
            <p:spPr>
              <a:xfrm>
                <a:off x="290944" y="1616507"/>
                <a:ext cx="4302413" cy="261610"/>
              </a:xfrm>
              <a:prstGeom prst="rect">
                <a:avLst/>
              </a:prstGeom>
            </p:spPr>
            <p:txBody>
              <a:bodyPr wrap="square">
                <a:spAutoFit/>
              </a:bodyPr>
              <a:lstStyle/>
              <a:p>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長等コミュニティセンター</a:t>
                </a: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  TEL 524-3731</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（貸館専用）</a:t>
                </a:r>
                <a:endParaRPr lang="ja-JP" altLang="en-US" sz="1100" dirty="0">
                  <a:latin typeface="游ゴシック" panose="020B0400000000000000" pitchFamily="50" charset="-128"/>
                  <a:ea typeface="游ゴシック" panose="020B0400000000000000" pitchFamily="50" charset="-128"/>
                </a:endParaRPr>
              </a:p>
            </p:txBody>
          </p:sp>
        </p:grpSp>
        <p:sp>
          <p:nvSpPr>
            <p:cNvPr id="74" name="正方形/長方形 73"/>
            <p:cNvSpPr/>
            <p:nvPr/>
          </p:nvSpPr>
          <p:spPr>
            <a:xfrm>
              <a:off x="458558" y="1643077"/>
              <a:ext cx="1343784" cy="207749"/>
            </a:xfrm>
            <a:prstGeom prst="rect">
              <a:avLst/>
            </a:prstGeom>
          </p:spPr>
          <p:txBody>
            <a:bodyPr wrap="square">
              <a:spAutoFit/>
            </a:bodyPr>
            <a:lstStyle/>
            <a:p>
              <a:pPr>
                <a:lnSpc>
                  <a:spcPts val="900"/>
                </a:lnSpc>
              </a:pPr>
              <a:r>
                <a:rPr lang="ja-JP" altLang="en-US" sz="900" kern="100" dirty="0">
                  <a:latin typeface="游ゴシック" panose="020B0400000000000000" pitchFamily="50" charset="-128"/>
                  <a:ea typeface="游ゴシック" panose="020B0400000000000000" pitchFamily="50" charset="-128"/>
                  <a:cs typeface="Times New Roman" panose="02020603050405020304" pitchFamily="18" charset="0"/>
                </a:rPr>
                <a:t>特定非営利活動法人</a:t>
              </a:r>
              <a:endParaRPr lang="ja-JP" altLang="en-US" sz="900" dirty="0">
                <a:latin typeface="游ゴシック" panose="020B0400000000000000" pitchFamily="50" charset="-128"/>
                <a:ea typeface="游ゴシック" panose="020B0400000000000000" pitchFamily="50" charset="-128"/>
              </a:endParaRPr>
            </a:p>
          </p:txBody>
        </p:sp>
      </p:grpSp>
      <p:sp>
        <p:nvSpPr>
          <p:cNvPr id="92" name="テキスト ボックス 91"/>
          <p:cNvSpPr txBox="1"/>
          <p:nvPr/>
        </p:nvSpPr>
        <p:spPr>
          <a:xfrm>
            <a:off x="-4638233" y="-1246664"/>
            <a:ext cx="1372791" cy="369332"/>
          </a:xfrm>
          <a:prstGeom prst="rect">
            <a:avLst/>
          </a:prstGeom>
          <a:noFill/>
        </p:spPr>
        <p:txBody>
          <a:bodyPr wrap="square" rtlCol="0">
            <a:spAutoFit/>
          </a:bodyPr>
          <a:lstStyle/>
          <a:p>
            <a:r>
              <a:rPr lang="ja-JP" altLang="en-US" b="1" dirty="0">
                <a:latin typeface="游ゴシック" panose="020B0400000000000000" pitchFamily="50" charset="-128"/>
                <a:ea typeface="游ゴシック" panose="020B0400000000000000" pitchFamily="50" charset="-128"/>
              </a:rPr>
              <a:t>ながらん</a:t>
            </a:r>
            <a:r>
              <a:rPr lang="ja-JP" altLang="en-US" b="1" dirty="0" err="1">
                <a:latin typeface="游ゴシック" panose="020B0400000000000000" pitchFamily="50" charset="-128"/>
                <a:ea typeface="游ゴシック" panose="020B0400000000000000" pitchFamily="50" charset="-128"/>
              </a:rPr>
              <a:t>ど</a:t>
            </a:r>
            <a:endParaRPr kumimoji="1" lang="ja-JP" altLang="en-US" b="1" dirty="0">
              <a:latin typeface="游ゴシック" panose="020B0400000000000000" pitchFamily="50" charset="-128"/>
              <a:ea typeface="游ゴシック" panose="020B0400000000000000" pitchFamily="50" charset="-128"/>
            </a:endParaRPr>
          </a:p>
        </p:txBody>
      </p:sp>
      <p:grpSp>
        <p:nvGrpSpPr>
          <p:cNvPr id="24" name="グループ化 23"/>
          <p:cNvGrpSpPr/>
          <p:nvPr/>
        </p:nvGrpSpPr>
        <p:grpSpPr>
          <a:xfrm>
            <a:off x="5478279" y="493709"/>
            <a:ext cx="866459" cy="859121"/>
            <a:chOff x="6003978" y="317101"/>
            <a:chExt cx="866460" cy="820167"/>
          </a:xfrm>
        </p:grpSpPr>
        <p:pic>
          <p:nvPicPr>
            <p:cNvPr id="23" name="図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6982" y="317101"/>
              <a:ext cx="680400" cy="680400"/>
            </a:xfrm>
            <a:prstGeom prst="rect">
              <a:avLst/>
            </a:prstGeom>
          </p:spPr>
        </p:pic>
        <p:sp>
          <p:nvSpPr>
            <p:cNvPr id="101" name="テキスト ボックス 100"/>
            <p:cNvSpPr txBox="1"/>
            <p:nvPr/>
          </p:nvSpPr>
          <p:spPr>
            <a:xfrm>
              <a:off x="6003978" y="906436"/>
              <a:ext cx="866460" cy="230832"/>
            </a:xfrm>
            <a:prstGeom prst="rect">
              <a:avLst/>
            </a:prstGeom>
            <a:noFill/>
            <a:ln>
              <a:noFill/>
              <a:prstDash val="sysDash"/>
            </a:ln>
          </p:spPr>
          <p:txBody>
            <a:bodyPr wrap="square" rtlCol="0" anchor="ctr">
              <a:spAutoFit/>
            </a:bodyPr>
            <a:lstStyle/>
            <a:p>
              <a:r>
                <a:rPr kumimoji="1" lang="ja-JP" altLang="en-US" sz="900" spc="-150" dirty="0">
                  <a:ln w="1270">
                    <a:noFill/>
                  </a:ln>
                  <a:latin typeface="游ゴシック" panose="020B0400000000000000" pitchFamily="50" charset="-128"/>
                  <a:ea typeface="游ゴシック" panose="020B0400000000000000" pitchFamily="50" charset="-128"/>
                </a:rPr>
                <a:t>ホームページ</a:t>
              </a:r>
            </a:p>
          </p:txBody>
        </p:sp>
      </p:grpSp>
      <p:grpSp>
        <p:nvGrpSpPr>
          <p:cNvPr id="31" name="グループ化 30"/>
          <p:cNvGrpSpPr/>
          <p:nvPr/>
        </p:nvGrpSpPr>
        <p:grpSpPr>
          <a:xfrm>
            <a:off x="0" y="380504"/>
            <a:ext cx="6965494" cy="1485908"/>
            <a:chOff x="-7945378" y="-97036"/>
            <a:chExt cx="6965494" cy="1485908"/>
          </a:xfrm>
        </p:grpSpPr>
        <p:grpSp>
          <p:nvGrpSpPr>
            <p:cNvPr id="103" name="グループ化 102"/>
            <p:cNvGrpSpPr/>
            <p:nvPr/>
          </p:nvGrpSpPr>
          <p:grpSpPr>
            <a:xfrm>
              <a:off x="-7834725" y="426768"/>
              <a:ext cx="1127906" cy="484731"/>
              <a:chOff x="4239573" y="633792"/>
              <a:chExt cx="1127906" cy="484731"/>
            </a:xfrm>
          </p:grpSpPr>
          <p:sp>
            <p:nvSpPr>
              <p:cNvPr id="111" name="テキスト ボックス 110"/>
              <p:cNvSpPr txBox="1"/>
              <p:nvPr/>
            </p:nvSpPr>
            <p:spPr>
              <a:xfrm>
                <a:off x="4239573" y="810746"/>
                <a:ext cx="925148" cy="307777"/>
              </a:xfrm>
              <a:prstGeom prst="rect">
                <a:avLst/>
              </a:prstGeom>
              <a:noFill/>
            </p:spPr>
            <p:txBody>
              <a:bodyPr wrap="square" rtlCol="0">
                <a:spAutoFit/>
              </a:bodyPr>
              <a:lstStyle/>
              <a:p>
                <a:pPr algn="ctr"/>
                <a:r>
                  <a:rPr lang="ja-JP" altLang="en-US" sz="1400" dirty="0">
                    <a:latin typeface="Cambria" panose="02040503050406030204" pitchFamily="18" charset="0"/>
                    <a:ea typeface="HGPｺﾞｼｯｸM" panose="020B0600000000000000" pitchFamily="50" charset="-128"/>
                  </a:rPr>
                  <a:t>８</a:t>
                </a:r>
                <a:r>
                  <a:rPr kumimoji="1" lang="ja-JP" altLang="en-US" sz="1400" dirty="0" smtClean="0">
                    <a:latin typeface="Cambria" panose="02040503050406030204" pitchFamily="18" charset="0"/>
                    <a:ea typeface="HGPｺﾞｼｯｸM" panose="020B0600000000000000" pitchFamily="50" charset="-128"/>
                  </a:rPr>
                  <a:t>月号</a:t>
                </a:r>
                <a:endParaRPr kumimoji="1" lang="ja-JP" altLang="en-US" sz="1400" dirty="0">
                  <a:latin typeface="Cambria" panose="02040503050406030204" pitchFamily="18" charset="0"/>
                  <a:ea typeface="HGPｺﾞｼｯｸM" panose="020B0600000000000000" pitchFamily="50" charset="-128"/>
                </a:endParaRPr>
              </a:p>
            </p:txBody>
          </p:sp>
          <p:sp>
            <p:nvSpPr>
              <p:cNvPr id="112" name="テキスト ボックス 111"/>
              <p:cNvSpPr txBox="1"/>
              <p:nvPr/>
            </p:nvSpPr>
            <p:spPr>
              <a:xfrm>
                <a:off x="4461180" y="633792"/>
                <a:ext cx="906299" cy="307777"/>
              </a:xfrm>
              <a:prstGeom prst="rect">
                <a:avLst/>
              </a:prstGeom>
              <a:noFill/>
            </p:spPr>
            <p:txBody>
              <a:bodyPr wrap="square" rtlCol="0">
                <a:spAutoFit/>
              </a:bodyPr>
              <a:lstStyle/>
              <a:p>
                <a:r>
                  <a:rPr kumimoji="1" lang="en-US" altLang="ja-JP" sz="1400" dirty="0">
                    <a:latin typeface="游ゴシック" panose="020B0400000000000000" pitchFamily="50" charset="-128"/>
                    <a:ea typeface="游ゴシック" panose="020B0400000000000000" pitchFamily="50" charset="-128"/>
                  </a:rPr>
                  <a:t>2020</a:t>
                </a:r>
                <a:endParaRPr kumimoji="1" lang="ja-JP" altLang="en-US" sz="1400" dirty="0">
                  <a:latin typeface="游ゴシック" panose="020B0400000000000000" pitchFamily="50" charset="-128"/>
                  <a:ea typeface="游ゴシック" panose="020B0400000000000000" pitchFamily="50" charset="-128"/>
                </a:endParaRPr>
              </a:p>
            </p:txBody>
          </p:sp>
        </p:grpSp>
        <p:sp>
          <p:nvSpPr>
            <p:cNvPr id="104" name="テキスト ボックス 4"/>
            <p:cNvSpPr txBox="1"/>
            <p:nvPr/>
          </p:nvSpPr>
          <p:spPr>
            <a:xfrm>
              <a:off x="-7104628" y="-84760"/>
              <a:ext cx="3405838" cy="2655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400" spc="-100" dirty="0">
                  <a:latin typeface="游ゴシック" panose="020B0400000000000000" pitchFamily="50" charset="-128"/>
                  <a:ea typeface="游ゴシック" panose="020B0400000000000000" pitchFamily="50" charset="-128"/>
                  <a:cs typeface="Times New Roman" panose="02020603050405020304" pitchFamily="18" charset="0"/>
                </a:rPr>
                <a:t>長等コミュニティセンター</a:t>
              </a:r>
              <a:r>
                <a:rPr lang="ja-JP" altLang="en-US" sz="1400" spc="100" dirty="0">
                  <a:latin typeface="游ゴシック" panose="020B0400000000000000" pitchFamily="50" charset="-128"/>
                  <a:ea typeface="游ゴシック" panose="020B0400000000000000" pitchFamily="50" charset="-128"/>
                  <a:cs typeface="Times New Roman" panose="02020603050405020304" pitchFamily="18" charset="0"/>
                </a:rPr>
                <a:t>だより</a:t>
              </a:r>
              <a:endParaRPr lang="ja-JP" sz="14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05" name="正方形/長方形 104"/>
            <p:cNvSpPr/>
            <p:nvPr/>
          </p:nvSpPr>
          <p:spPr>
            <a:xfrm>
              <a:off x="-7159115" y="-97036"/>
              <a:ext cx="3781933" cy="1200329"/>
            </a:xfrm>
            <a:prstGeom prst="rect">
              <a:avLst/>
            </a:prstGeom>
          </p:spPr>
          <p:txBody>
            <a:bodyPr wrap="square">
              <a:spAutoFit/>
            </a:bodyPr>
            <a:lstStyle/>
            <a:p>
              <a:pPr lvl="0"/>
              <a:r>
                <a:rPr lang="en-US" altLang="ja-JP" sz="7200" b="1" dirty="0">
                  <a:solidFill>
                    <a:prstClr val="black"/>
                  </a:solidFill>
                  <a:latin typeface="Gadugi" panose="020B0502040204020203" pitchFamily="34" charset="0"/>
                  <a:ea typeface="Gulim" panose="020B0600000101010101" pitchFamily="34" charset="-127"/>
                  <a:cs typeface="Levenim MT" panose="02010502060101010101" pitchFamily="2" charset="-79"/>
                </a:rPr>
                <a:t>n</a:t>
              </a:r>
              <a:r>
                <a:rPr lang="en-US" altLang="ja-JP" sz="4800" dirty="0">
                  <a:solidFill>
                    <a:prstClr val="black"/>
                  </a:solidFill>
                  <a:latin typeface="Gadugi" panose="020B0502040204020203" pitchFamily="34" charset="0"/>
                  <a:ea typeface="Gulim" panose="020B0600000101010101" pitchFamily="34" charset="-127"/>
                  <a:cs typeface="Levenim MT" panose="02010502060101010101" pitchFamily="2" charset="-79"/>
                </a:rPr>
                <a:t>agarand</a:t>
              </a:r>
              <a:endParaRPr lang="ja-JP" altLang="en-US" sz="4800" dirty="0">
                <a:solidFill>
                  <a:prstClr val="black"/>
                </a:solidFill>
                <a:latin typeface="Gadugi" panose="020B0502040204020203" pitchFamily="34" charset="0"/>
                <a:ea typeface="Gulim" panose="020B0600000101010101" pitchFamily="34" charset="-127"/>
                <a:cs typeface="Levenim MT" panose="02010502060101010101" pitchFamily="2" charset="-79"/>
              </a:endParaRPr>
            </a:p>
          </p:txBody>
        </p:sp>
        <p:grpSp>
          <p:nvGrpSpPr>
            <p:cNvPr id="30" name="グループ化 29"/>
            <p:cNvGrpSpPr/>
            <p:nvPr/>
          </p:nvGrpSpPr>
          <p:grpSpPr>
            <a:xfrm>
              <a:off x="-7945378" y="872006"/>
              <a:ext cx="6965494" cy="516866"/>
              <a:chOff x="-7945378" y="872006"/>
              <a:chExt cx="6965494" cy="516866"/>
            </a:xfrm>
          </p:grpSpPr>
          <p:grpSp>
            <p:nvGrpSpPr>
              <p:cNvPr id="29" name="グループ化 28"/>
              <p:cNvGrpSpPr/>
              <p:nvPr/>
            </p:nvGrpSpPr>
            <p:grpSpPr>
              <a:xfrm>
                <a:off x="-7945378" y="872006"/>
                <a:ext cx="5515924" cy="516866"/>
                <a:chOff x="-7943478" y="757385"/>
                <a:chExt cx="6785097" cy="635794"/>
              </a:xfrm>
            </p:grpSpPr>
            <p:pic>
              <p:nvPicPr>
                <p:cNvPr id="106" name="Picture 3" descr="C:\Users\Yoko\Desktop\machinami.gif"/>
                <p:cNvPicPr>
                  <a:picLocks noChangeAspect="1" noChangeArrowheads="1"/>
                </p:cNvPicPr>
                <p:nvPr/>
              </p:nvPicPr>
              <p:blipFill rotWithShape="1">
                <a:blip r:embed="rId5" cstate="screen">
                  <a:clrChange>
                    <a:clrFrom>
                      <a:srgbClr val="FAF4EC"/>
                    </a:clrFrom>
                    <a:clrTo>
                      <a:srgbClr val="FAF4EC">
                        <a:alpha val="0"/>
                      </a:srgbClr>
                    </a:clrTo>
                  </a:clrChange>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t="53421" r="-131" b="-136"/>
                <a:stretch/>
              </p:blipFill>
              <p:spPr bwMode="auto">
                <a:xfrm>
                  <a:off x="-6443935" y="853436"/>
                  <a:ext cx="1770016" cy="515087"/>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3" descr="C:\Users\Yoko\Desktop\machinami.gif"/>
                <p:cNvPicPr>
                  <a:picLocks noChangeAspect="1" noChangeArrowheads="1"/>
                </p:cNvPicPr>
                <p:nvPr/>
              </p:nvPicPr>
              <p:blipFill rotWithShape="1">
                <a:blip r:embed="rId7" cstate="screen">
                  <a:clrChange>
                    <a:clrFrom>
                      <a:srgbClr val="FAF4EC"/>
                    </a:clrFrom>
                    <a:clrTo>
                      <a:srgbClr val="FAF4EC">
                        <a:alpha val="0"/>
                      </a:srgbClr>
                    </a:clrTo>
                  </a:clrChange>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l="-1" r="-2512" b="45029"/>
                <a:stretch/>
              </p:blipFill>
              <p:spPr bwMode="auto">
                <a:xfrm>
                  <a:off x="-7943478" y="787062"/>
                  <a:ext cx="1812106" cy="606117"/>
                </a:xfrm>
                <a:prstGeom prst="rect">
                  <a:avLst/>
                </a:prstGeom>
                <a:noFill/>
                <a:extLst>
                  <a:ext uri="{909E8E84-426E-40DD-AFC4-6F175D3DCCD1}">
                    <a14:hiddenFill xmlns:a14="http://schemas.microsoft.com/office/drawing/2010/main">
                      <a:solidFill>
                        <a:srgbClr val="FFFFFF"/>
                      </a:solidFill>
                    </a14:hiddenFill>
                  </a:ext>
                </a:extLst>
              </p:spPr>
            </p:pic>
            <p:grpSp>
              <p:nvGrpSpPr>
                <p:cNvPr id="108" name="グループ化 107"/>
                <p:cNvGrpSpPr/>
                <p:nvPr/>
              </p:nvGrpSpPr>
              <p:grpSpPr>
                <a:xfrm>
                  <a:off x="-4740503" y="757385"/>
                  <a:ext cx="3582122" cy="606117"/>
                  <a:chOff x="-5684070" y="473824"/>
                  <a:chExt cx="3582122" cy="606117"/>
                </a:xfrm>
              </p:grpSpPr>
              <p:pic>
                <p:nvPicPr>
                  <p:cNvPr id="109" name="Picture 3" descr="C:\Users\Yoko\Desktop\machinami.gif"/>
                  <p:cNvPicPr>
                    <a:picLocks noChangeAspect="1" noChangeArrowheads="1"/>
                  </p:cNvPicPr>
                  <p:nvPr/>
                </p:nvPicPr>
                <p:blipFill rotWithShape="1">
                  <a:blip r:embed="rId9" cstate="screen">
                    <a:clrChange>
                      <a:clrFrom>
                        <a:srgbClr val="FAF4EC"/>
                      </a:clrFrom>
                      <a:clrTo>
                        <a:srgbClr val="FAF4EC">
                          <a:alpha val="0"/>
                        </a:srgbClr>
                      </a:clrTo>
                    </a:clrChange>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a:ext>
                    </a:extLst>
                  </a:blip>
                  <a:srcRect l="-1" r="-2512"/>
                  <a:stretch/>
                </p:blipFill>
                <p:spPr bwMode="auto">
                  <a:xfrm>
                    <a:off x="-5684070" y="473824"/>
                    <a:ext cx="1812106" cy="606117"/>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3" descr="C:\Users\Yoko\Desktop\machinami.gif"/>
                  <p:cNvPicPr>
                    <a:picLocks noChangeAspect="1" noChangeArrowheads="1"/>
                  </p:cNvPicPr>
                  <p:nvPr/>
                </p:nvPicPr>
                <p:blipFill rotWithShape="1">
                  <a:blip r:embed="rId11" cstate="screen">
                    <a:clrChange>
                      <a:clrFrom>
                        <a:srgbClr val="FAF4EC"/>
                      </a:clrFrom>
                      <a:clrTo>
                        <a:srgbClr val="FAF4EC">
                          <a:alpha val="0"/>
                        </a:srgbClr>
                      </a:clrTo>
                    </a:clrChange>
                    <a:extLst>
                      <a:ext uri="{BEBA8EAE-BF5A-486C-A8C5-ECC9F3942E4B}">
                        <a14:imgProps xmlns:a14="http://schemas.microsoft.com/office/drawing/2010/main">
                          <a14:imgLayer r:embed="rId12">
                            <a14:imgEffect>
                              <a14:saturation sat="66000"/>
                            </a14:imgEffect>
                          </a14:imgLayer>
                        </a14:imgProps>
                      </a:ext>
                      <a:ext uri="{28A0092B-C50C-407E-A947-70E740481C1C}">
                        <a14:useLocalDpi xmlns:a14="http://schemas.microsoft.com/office/drawing/2010/main"/>
                      </a:ext>
                    </a:extLst>
                  </a:blip>
                  <a:srcRect r="-131" b="-292"/>
                  <a:stretch/>
                </p:blipFill>
                <p:spPr bwMode="auto">
                  <a:xfrm>
                    <a:off x="-3871964" y="557044"/>
                    <a:ext cx="1770016" cy="51508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13" name="Picture 3" descr="C:\Users\Yoko\Desktop\machinami.gif"/>
              <p:cNvPicPr>
                <a:picLocks noChangeAspect="1" noChangeArrowheads="1"/>
              </p:cNvPicPr>
              <p:nvPr/>
            </p:nvPicPr>
            <p:blipFill rotWithShape="1">
              <a:blip r:embed="rId7" cstate="screen">
                <a:clrChange>
                  <a:clrFrom>
                    <a:srgbClr val="FAF4EC"/>
                  </a:clrFrom>
                  <a:clrTo>
                    <a:srgbClr val="FAF4EC">
                      <a:alpha val="0"/>
                    </a:srgbClr>
                  </a:clrTo>
                </a:clrChange>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l="-1" r="-2512" b="45029"/>
              <a:stretch/>
            </p:blipFill>
            <p:spPr bwMode="auto">
              <a:xfrm>
                <a:off x="-2453030" y="874886"/>
                <a:ext cx="1473146" cy="492740"/>
              </a:xfrm>
              <a:prstGeom prst="rect">
                <a:avLst/>
              </a:prstGeom>
              <a:noFill/>
              <a:extLst>
                <a:ext uri="{909E8E84-426E-40DD-AFC4-6F175D3DCCD1}">
                  <a14:hiddenFill xmlns:a14="http://schemas.microsoft.com/office/drawing/2010/main">
                    <a:solidFill>
                      <a:srgbClr val="FFFFFF"/>
                    </a:solidFill>
                  </a14:hiddenFill>
                </a:ext>
              </a:extLst>
            </p:spPr>
          </p:pic>
        </p:grpSp>
        <p:sp>
          <p:nvSpPr>
            <p:cNvPr id="114" name="テキスト ボックス 113"/>
            <p:cNvSpPr txBox="1"/>
            <p:nvPr/>
          </p:nvSpPr>
          <p:spPr>
            <a:xfrm>
              <a:off x="-6511726" y="178144"/>
              <a:ext cx="1372791" cy="369332"/>
            </a:xfrm>
            <a:prstGeom prst="rect">
              <a:avLst/>
            </a:prstGeom>
            <a:noFill/>
          </p:spPr>
          <p:txBody>
            <a:bodyPr wrap="square" rtlCol="0">
              <a:spAutoFit/>
            </a:bodyPr>
            <a:lstStyle/>
            <a:p>
              <a:r>
                <a:rPr lang="ja-JP" altLang="en-US" b="1" dirty="0">
                  <a:latin typeface="游ゴシック" panose="020B0400000000000000" pitchFamily="50" charset="-128"/>
                  <a:ea typeface="游ゴシック" panose="020B0400000000000000" pitchFamily="50" charset="-128"/>
                </a:rPr>
                <a:t>ながらん</a:t>
              </a:r>
              <a:r>
                <a:rPr lang="ja-JP" altLang="en-US" b="1" dirty="0" err="1">
                  <a:latin typeface="游ゴシック" panose="020B0400000000000000" pitchFamily="50" charset="-128"/>
                  <a:ea typeface="游ゴシック" panose="020B0400000000000000" pitchFamily="50" charset="-128"/>
                </a:rPr>
                <a:t>ど</a:t>
              </a:r>
              <a:endParaRPr kumimoji="1" lang="ja-JP" altLang="en-US" b="1" dirty="0">
                <a:latin typeface="游ゴシック" panose="020B0400000000000000" pitchFamily="50" charset="-128"/>
                <a:ea typeface="游ゴシック" panose="020B0400000000000000" pitchFamily="50" charset="-128"/>
              </a:endParaRPr>
            </a:p>
          </p:txBody>
        </p:sp>
      </p:grpSp>
      <p:sp>
        <p:nvSpPr>
          <p:cNvPr id="115" name="テキスト ボックス 114"/>
          <p:cNvSpPr txBox="1"/>
          <p:nvPr/>
        </p:nvSpPr>
        <p:spPr>
          <a:xfrm>
            <a:off x="3763411" y="1954613"/>
            <a:ext cx="3061156" cy="977191"/>
          </a:xfrm>
          <a:prstGeom prst="rect">
            <a:avLst/>
          </a:prstGeom>
          <a:solidFill>
            <a:schemeClr val="bg1">
              <a:lumMod val="95000"/>
            </a:schemeClr>
          </a:solidFill>
        </p:spPr>
        <p:txBody>
          <a:bodyPr wrap="square" rtlCol="0">
            <a:spAutoFit/>
          </a:bodyPr>
          <a:lstStyle/>
          <a:p>
            <a:pPr>
              <a:spcAft>
                <a:spcPts val="300"/>
              </a:spcAft>
            </a:pPr>
            <a:r>
              <a:rPr kumimoji="1" lang="ja-JP" altLang="en-US" sz="1100" b="1" dirty="0">
                <a:latin typeface="游ゴシック" panose="020B0400000000000000" pitchFamily="50" charset="-128"/>
                <a:ea typeface="游ゴシック" panose="020B0400000000000000" pitchFamily="50" charset="-128"/>
              </a:rPr>
              <a:t>■窓口時間　</a:t>
            </a:r>
            <a:r>
              <a:rPr lang="en-US" altLang="ja-JP" sz="1100" b="1" dirty="0">
                <a:latin typeface="游ゴシック" panose="020B0400000000000000" pitchFamily="50" charset="-128"/>
                <a:ea typeface="游ゴシック" panose="020B0400000000000000" pitchFamily="50" charset="-128"/>
              </a:rPr>
              <a:t>9:00</a:t>
            </a:r>
            <a:r>
              <a:rPr lang="ja-JP" altLang="en-US" sz="1100" b="1" dirty="0">
                <a:latin typeface="游ゴシック" panose="020B0400000000000000" pitchFamily="50" charset="-128"/>
                <a:ea typeface="游ゴシック" panose="020B0400000000000000" pitchFamily="50" charset="-128"/>
              </a:rPr>
              <a:t>～</a:t>
            </a:r>
            <a:r>
              <a:rPr lang="en-US" altLang="ja-JP" sz="1100" b="1" dirty="0">
                <a:latin typeface="游ゴシック" panose="020B0400000000000000" pitchFamily="50" charset="-128"/>
                <a:ea typeface="游ゴシック" panose="020B0400000000000000" pitchFamily="50" charset="-128"/>
              </a:rPr>
              <a:t>17:00</a:t>
            </a:r>
          </a:p>
          <a:p>
            <a:pPr algn="just"/>
            <a:r>
              <a:rPr lang="ja-JP" altLang="en-US" sz="1100" b="1" dirty="0">
                <a:latin typeface="游ゴシック" panose="020B0400000000000000" pitchFamily="50" charset="-128"/>
                <a:ea typeface="游ゴシック" panose="020B0400000000000000" pitchFamily="50" charset="-128"/>
              </a:rPr>
              <a:t>■貸館関係の対応は</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まちづくり協議会</a:t>
            </a:r>
            <a:r>
              <a:rPr lang="en-US" altLang="ja-JP" sz="1100" b="1" dirty="0">
                <a:latin typeface="游ゴシック" panose="020B0400000000000000" pitchFamily="50" charset="-128"/>
                <a:ea typeface="游ゴシック" panose="020B0400000000000000" pitchFamily="50" charset="-128"/>
              </a:rPr>
              <a:t>】</a:t>
            </a:r>
          </a:p>
          <a:p>
            <a:pPr marL="88900" indent="-88900" algn="just"/>
            <a:r>
              <a:rPr lang="ja-JP" altLang="en-US" sz="1100" dirty="0">
                <a:latin typeface="游ゴシック" panose="020B0400000000000000" pitchFamily="50" charset="-128"/>
                <a:ea typeface="游ゴシック" panose="020B0400000000000000" pitchFamily="50" charset="-128"/>
              </a:rPr>
              <a:t>（申請、夜間・休館日の際のカギのお渡し、問い合わせ等、玄関左側</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旧談話室</a:t>
            </a:r>
            <a:r>
              <a:rPr lang="en-US" altLang="ja-JP" sz="1100" dirty="0">
                <a:latin typeface="游ゴシック" panose="020B0400000000000000" pitchFamily="50" charset="-128"/>
                <a:ea typeface="游ゴシック" panose="020B0400000000000000" pitchFamily="50" charset="-128"/>
              </a:rPr>
              <a:t>)</a:t>
            </a:r>
            <a:r>
              <a:rPr lang="ja-JP" altLang="en-US" sz="1100" dirty="0" err="1">
                <a:latin typeface="游ゴシック" panose="020B0400000000000000" pitchFamily="50" charset="-128"/>
                <a:ea typeface="游ゴシック" panose="020B0400000000000000" pitchFamily="50" charset="-128"/>
              </a:rPr>
              <a:t>にお</a:t>
            </a:r>
            <a:r>
              <a:rPr lang="ja-JP" altLang="en-US" sz="1100" dirty="0">
                <a:latin typeface="游ゴシック" panose="020B0400000000000000" pitchFamily="50" charset="-128"/>
                <a:ea typeface="游ゴシック" panose="020B0400000000000000" pitchFamily="50" charset="-128"/>
              </a:rPr>
              <a:t>声　かけください。</a:t>
            </a:r>
            <a:r>
              <a:rPr lang="en-US" altLang="ja-JP" sz="1100" b="1"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TEL 524-3731</a:t>
            </a:r>
            <a:r>
              <a:rPr lang="en-US" altLang="ja-JP" sz="1100" b="1"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貸館専用</a:t>
            </a: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4" name="正方形/長方形 33"/>
          <p:cNvSpPr/>
          <p:nvPr/>
        </p:nvSpPr>
        <p:spPr>
          <a:xfrm>
            <a:off x="819894" y="2596349"/>
            <a:ext cx="2957861" cy="276999"/>
          </a:xfrm>
          <a:prstGeom prst="rect">
            <a:avLst/>
          </a:prstGeom>
        </p:spPr>
        <p:txBody>
          <a:bodyPr wrap="none">
            <a:spAutoFit/>
          </a:bodyPr>
          <a:lstStyle/>
          <a:p>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メール はどちらも  </a:t>
            </a:r>
            <a:r>
              <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rPr>
              <a:t>info@nagarand.com</a:t>
            </a:r>
            <a:endParaRPr lang="ja-JP" altLang="en-US" sz="1200" dirty="0"/>
          </a:p>
        </p:txBody>
      </p:sp>
      <p:sp>
        <p:nvSpPr>
          <p:cNvPr id="52" name="テキスト ボックス 51"/>
          <p:cNvSpPr txBox="1"/>
          <p:nvPr/>
        </p:nvSpPr>
        <p:spPr>
          <a:xfrm>
            <a:off x="66524" y="3530288"/>
            <a:ext cx="3516599" cy="338554"/>
          </a:xfrm>
          <a:prstGeom prst="rect">
            <a:avLst/>
          </a:prstGeom>
          <a:solidFill>
            <a:schemeClr val="bg1">
              <a:lumMod val="65000"/>
            </a:schemeClr>
          </a:solidFill>
        </p:spPr>
        <p:txBody>
          <a:bodyPr wrap="square" rtlCol="0" anchor="ctr">
            <a:spAutoFit/>
          </a:bodyPr>
          <a:lstStyle/>
          <a:p>
            <a:r>
              <a:rPr lang="en-US" altLang="ja-JP" sz="1600" b="1" dirty="0">
                <a:solidFill>
                  <a:schemeClr val="bg1"/>
                </a:solidFill>
                <a:latin typeface="游ゴシック" panose="020B0400000000000000" pitchFamily="50" charset="-128"/>
                <a:ea typeface="游ゴシック" panose="020B0400000000000000" pitchFamily="50" charset="-128"/>
              </a:rPr>
              <a:t>9</a:t>
            </a:r>
            <a:r>
              <a:rPr lang="ja-JP" altLang="en-US" sz="1600" b="1" dirty="0" smtClean="0">
                <a:solidFill>
                  <a:schemeClr val="bg1"/>
                </a:solidFill>
                <a:latin typeface="游ゴシック" panose="020B0400000000000000" pitchFamily="50" charset="-128"/>
                <a:ea typeface="游ゴシック" panose="020B0400000000000000" pitchFamily="50" charset="-128"/>
              </a:rPr>
              <a:t>月分</a:t>
            </a:r>
            <a:r>
              <a:rPr lang="ja-JP" altLang="en-US" sz="1600" b="1" dirty="0">
                <a:solidFill>
                  <a:schemeClr val="bg1"/>
                </a:solidFill>
                <a:latin typeface="游ゴシック" panose="020B0400000000000000" pitchFamily="50" charset="-128"/>
                <a:ea typeface="游ゴシック" panose="020B0400000000000000" pitchFamily="50" charset="-128"/>
              </a:rPr>
              <a:t>の貸館受付けについて</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129" name="テキスト ボックス 128"/>
          <p:cNvSpPr txBox="1"/>
          <p:nvPr/>
        </p:nvSpPr>
        <p:spPr>
          <a:xfrm>
            <a:off x="4058837" y="560896"/>
            <a:ext cx="1475012" cy="707886"/>
          </a:xfrm>
          <a:prstGeom prst="rect">
            <a:avLst/>
          </a:prstGeom>
          <a:noFill/>
        </p:spPr>
        <p:txBody>
          <a:bodyPr wrap="square" rtlCol="0">
            <a:spAutoFit/>
          </a:bodyPr>
          <a:lstStyle/>
          <a:p>
            <a:pPr algn="just">
              <a:lnSpc>
                <a:spcPts val="1200"/>
              </a:lnSpc>
              <a:spcAft>
                <a:spcPts val="200"/>
              </a:spcAft>
            </a:pPr>
            <a:r>
              <a:rPr kumimoji="1" lang="ja-JP" altLang="en-US" sz="1050" dirty="0">
                <a:latin typeface="游ゴシック" panose="020B0400000000000000" pitchFamily="50" charset="-128"/>
                <a:ea typeface="游ゴシック" panose="020B0400000000000000" pitchFamily="50" charset="-128"/>
              </a:rPr>
              <a:t>センターだより</a:t>
            </a:r>
            <a:r>
              <a:rPr kumimoji="1" lang="ja-JP" altLang="en-US" sz="1100" dirty="0">
                <a:latin typeface="游ゴシック" panose="020B0400000000000000" pitchFamily="50" charset="-128"/>
                <a:ea typeface="游ゴシック" panose="020B0400000000000000" pitchFamily="50" charset="-128"/>
              </a:rPr>
              <a:t>の　名称が</a:t>
            </a:r>
            <a:r>
              <a:rPr kumimoji="1" lang="en-US" altLang="ja-JP" sz="1100" dirty="0">
                <a:latin typeface="游ゴシック" panose="020B0400000000000000" pitchFamily="50" charset="-128"/>
                <a:ea typeface="游ゴシック" panose="020B0400000000000000" pitchFamily="50" charset="-128"/>
              </a:rPr>
              <a:t>『</a:t>
            </a:r>
            <a:r>
              <a:rPr kumimoji="1" lang="en-US" altLang="ja-JP" sz="1200" b="1" dirty="0" err="1">
                <a:latin typeface="游ゴシック" panose="020B0400000000000000" pitchFamily="50" charset="-128"/>
                <a:ea typeface="游ゴシック" panose="020B0400000000000000" pitchFamily="50" charset="-128"/>
              </a:rPr>
              <a:t>nagarand</a:t>
            </a:r>
            <a:r>
              <a:rPr kumimoji="1" lang="ja-JP" altLang="en-US" sz="1100" b="1" spc="-70" dirty="0">
                <a:latin typeface="游ゴシック" panose="020B0400000000000000" pitchFamily="50" charset="-128"/>
                <a:ea typeface="游ゴシック" panose="020B0400000000000000" pitchFamily="50" charset="-128"/>
              </a:rPr>
              <a:t>（ながらんど）</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になりました。</a:t>
            </a:r>
          </a:p>
        </p:txBody>
      </p:sp>
      <p:cxnSp>
        <p:nvCxnSpPr>
          <p:cNvPr id="12" name="直線コネクタ 11"/>
          <p:cNvCxnSpPr/>
          <p:nvPr/>
        </p:nvCxnSpPr>
        <p:spPr>
          <a:xfrm>
            <a:off x="2120047" y="4940878"/>
            <a:ext cx="439987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3584575" y="3600409"/>
            <a:ext cx="3236085" cy="1277273"/>
          </a:xfrm>
          <a:prstGeom prst="rect">
            <a:avLst/>
          </a:prstGeom>
        </p:spPr>
        <p:txBody>
          <a:bodyPr wrap="square">
            <a:spAutoFit/>
          </a:bodyPr>
          <a:lstStyle/>
          <a:p>
            <a:pPr marL="179388" indent="-179388" algn="just">
              <a:spcAft>
                <a:spcPts val="600"/>
              </a:spcAft>
              <a:tabLst>
                <a:tab pos="0" algn="l"/>
              </a:tabLst>
            </a:pPr>
            <a:r>
              <a:rPr lang="en-US" altLang="ja-JP" sz="1200" dirty="0" smtClean="0">
                <a:latin typeface="游ゴシック" panose="020B0400000000000000" pitchFamily="50" charset="-128"/>
                <a:ea typeface="游ゴシック" panose="020B0400000000000000" pitchFamily="50" charset="-128"/>
              </a:rPr>
              <a:t>※</a:t>
            </a:r>
            <a:r>
              <a:rPr lang="ja-JP" altLang="en-US" sz="1200" dirty="0" smtClean="0">
                <a:latin typeface="游ゴシック" panose="020B0400000000000000" pitchFamily="50" charset="-128"/>
                <a:ea typeface="游ゴシック" panose="020B0400000000000000" pitchFamily="50" charset="-128"/>
              </a:rPr>
              <a:t>使用責任者の方は、利用時のご来館の際、または鍵の引き渡しの際に</a:t>
            </a:r>
            <a:r>
              <a:rPr lang="en-US" altLang="ja-JP" sz="1200" dirty="0" smtClean="0">
                <a:latin typeface="游ゴシック" panose="020B0400000000000000" pitchFamily="50" charset="-128"/>
                <a:ea typeface="游ゴシック" panose="020B0400000000000000" pitchFamily="50" charset="-128"/>
              </a:rPr>
              <a:t>【</a:t>
            </a:r>
            <a:r>
              <a:rPr lang="ja-JP" altLang="en-US" sz="1200" dirty="0" smtClean="0">
                <a:latin typeface="游ゴシック" panose="020B0400000000000000" pitchFamily="50" charset="-128"/>
                <a:ea typeface="游ゴシック" panose="020B0400000000000000" pitchFamily="50" charset="-128"/>
              </a:rPr>
              <a:t>利用　チェックリスト</a:t>
            </a:r>
            <a:r>
              <a:rPr lang="en-US" altLang="ja-JP" sz="1200" dirty="0" smtClean="0">
                <a:latin typeface="游ゴシック" panose="020B0400000000000000" pitchFamily="50" charset="-128"/>
                <a:ea typeface="游ゴシック" panose="020B0400000000000000" pitchFamily="50" charset="-128"/>
              </a:rPr>
              <a:t>】</a:t>
            </a:r>
            <a:r>
              <a:rPr lang="ja-JP" altLang="en-US" sz="1200" dirty="0" smtClean="0">
                <a:latin typeface="游ゴシック" panose="020B0400000000000000" pitchFamily="50" charset="-128"/>
                <a:ea typeface="游ゴシック" panose="020B0400000000000000" pitchFamily="50" charset="-128"/>
              </a:rPr>
              <a:t>を必ずご提出ください。</a:t>
            </a:r>
            <a:endParaRPr lang="en-US" altLang="ja-JP" sz="1200" dirty="0" smtClean="0">
              <a:latin typeface="游ゴシック" panose="020B0400000000000000" pitchFamily="50" charset="-128"/>
              <a:ea typeface="游ゴシック" panose="020B0400000000000000" pitchFamily="50" charset="-128"/>
            </a:endParaRPr>
          </a:p>
          <a:p>
            <a:pPr marL="179388" indent="-179388" algn="just">
              <a:spcAft>
                <a:spcPts val="1200"/>
              </a:spcAft>
              <a:tabLst>
                <a:tab pos="0" algn="l"/>
              </a:tabLst>
            </a:pPr>
            <a:r>
              <a:rPr lang="en-US" altLang="ja-JP" sz="1200" dirty="0" smtClean="0">
                <a:latin typeface="游ゴシック" panose="020B0400000000000000" pitchFamily="50" charset="-128"/>
                <a:ea typeface="游ゴシック" panose="020B0400000000000000" pitchFamily="50" charset="-128"/>
              </a:rPr>
              <a:t>※</a:t>
            </a:r>
            <a:r>
              <a:rPr lang="ja-JP" altLang="en-US" sz="1200" dirty="0" smtClean="0">
                <a:latin typeface="游ゴシック" panose="020B0400000000000000" pitchFamily="50" charset="-128"/>
                <a:ea typeface="游ゴシック" panose="020B0400000000000000" pitchFamily="50" charset="-128"/>
              </a:rPr>
              <a:t>まちづ</a:t>
            </a:r>
            <a:r>
              <a:rPr lang="ja-JP" altLang="en-US" sz="1200" dirty="0">
                <a:latin typeface="游ゴシック" panose="020B0400000000000000" pitchFamily="50" charset="-128"/>
                <a:ea typeface="游ゴシック" panose="020B0400000000000000" pitchFamily="50" charset="-128"/>
              </a:rPr>
              <a:t>くり</a:t>
            </a:r>
            <a:r>
              <a:rPr lang="ja-JP" altLang="en-US" sz="1200" dirty="0" smtClean="0">
                <a:latin typeface="游ゴシック" panose="020B0400000000000000" pitchFamily="50" charset="-128"/>
                <a:ea typeface="游ゴシック" panose="020B0400000000000000" pitchFamily="50" charset="-128"/>
              </a:rPr>
              <a:t>協議会受付カウンターに手指の消毒剤を置いています。ご来館の際は    ぜひご利用ください。</a:t>
            </a:r>
            <a:endParaRPr lang="en-US" altLang="ja-JP" sz="1200" dirty="0">
              <a:latin typeface="游ゴシック" panose="020B0400000000000000" pitchFamily="50" charset="-128"/>
              <a:ea typeface="游ゴシック" panose="020B0400000000000000" pitchFamily="50" charset="-128"/>
            </a:endParaRPr>
          </a:p>
        </p:txBody>
      </p:sp>
      <p:sp>
        <p:nvSpPr>
          <p:cNvPr id="42" name="正方形/長方形 41"/>
          <p:cNvSpPr/>
          <p:nvPr/>
        </p:nvSpPr>
        <p:spPr>
          <a:xfrm>
            <a:off x="17609" y="9065464"/>
            <a:ext cx="3519475" cy="307777"/>
          </a:xfrm>
          <a:prstGeom prst="rect">
            <a:avLst/>
          </a:prstGeom>
        </p:spPr>
        <p:txBody>
          <a:bodyPr wrap="square">
            <a:spAutoFit/>
          </a:bodyPr>
          <a:lstStyle/>
          <a:p>
            <a:r>
              <a:rPr lang="ja-JP" altLang="en-US" sz="1400" dirty="0">
                <a:latin typeface="游ゴシック" panose="020B0400000000000000" pitchFamily="50" charset="-128"/>
                <a:ea typeface="游ゴシック" panose="020B0400000000000000" pitchFamily="50" charset="-128"/>
              </a:rPr>
              <a:t>次回</a:t>
            </a:r>
            <a:r>
              <a:rPr lang="ja-JP" altLang="en-US" sz="1400" dirty="0" smtClean="0">
                <a:latin typeface="游ゴシック" panose="020B0400000000000000" pitchFamily="50" charset="-128"/>
                <a:ea typeface="游ゴシック" panose="020B0400000000000000" pitchFamily="50" charset="-128"/>
              </a:rPr>
              <a:t>は９月１１日</a:t>
            </a:r>
            <a:r>
              <a:rPr lang="ja-JP" altLang="en-US" sz="1400" dirty="0">
                <a:latin typeface="游ゴシック" panose="020B0400000000000000" pitchFamily="50" charset="-128"/>
                <a:ea typeface="游ゴシック" panose="020B0400000000000000" pitchFamily="50" charset="-128"/>
              </a:rPr>
              <a:t>（金</a:t>
            </a:r>
            <a:r>
              <a:rPr lang="ja-JP" altLang="en-US" sz="1400" dirty="0" smtClean="0">
                <a:latin typeface="游ゴシック" panose="020B0400000000000000" pitchFamily="50" charset="-128"/>
                <a:ea typeface="游ゴシック" panose="020B0400000000000000" pitchFamily="50" charset="-128"/>
              </a:rPr>
              <a:t>）の予定です</a:t>
            </a:r>
            <a:endParaRPr lang="ja-JP" altLang="en-US" sz="1400" dirty="0"/>
          </a:p>
        </p:txBody>
      </p:sp>
      <p:cxnSp>
        <p:nvCxnSpPr>
          <p:cNvPr id="44" name="直線コネクタ 43"/>
          <p:cNvCxnSpPr/>
          <p:nvPr/>
        </p:nvCxnSpPr>
        <p:spPr>
          <a:xfrm>
            <a:off x="175243" y="5971037"/>
            <a:ext cx="3464487"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4986" y="3909653"/>
            <a:ext cx="3429000" cy="907941"/>
          </a:xfrm>
          <a:prstGeom prst="rect">
            <a:avLst/>
          </a:prstGeom>
        </p:spPr>
        <p:txBody>
          <a:bodyPr>
            <a:spAutoFit/>
          </a:bodyPr>
          <a:lstStyle/>
          <a:p>
            <a:pPr algn="just">
              <a:spcAft>
                <a:spcPts val="600"/>
              </a:spcAft>
            </a:pPr>
            <a:r>
              <a:rPr lang="ja-JP" altLang="en-US" sz="1200" dirty="0">
                <a:latin typeface="游ゴシック" panose="020B0400000000000000" pitchFamily="50" charset="-128"/>
                <a:ea typeface="游ゴシック" panose="020B0400000000000000" pitchFamily="50" charset="-128"/>
              </a:rPr>
              <a:t>・受付開始　</a:t>
            </a:r>
            <a:r>
              <a:rPr lang="ja-JP" altLang="en-US" sz="1200" dirty="0" smtClean="0">
                <a:latin typeface="游ゴシック" panose="020B0400000000000000" pitchFamily="50" charset="-128"/>
                <a:ea typeface="游ゴシック" panose="020B0400000000000000" pitchFamily="50" charset="-128"/>
              </a:rPr>
              <a:t>８月３日（月）</a:t>
            </a:r>
            <a:endParaRPr lang="en-US" altLang="ja-JP" sz="1200" dirty="0">
              <a:latin typeface="游ゴシック" panose="020B0400000000000000" pitchFamily="50" charset="-128"/>
              <a:ea typeface="游ゴシック" panose="020B0400000000000000" pitchFamily="50" charset="-128"/>
            </a:endParaRPr>
          </a:p>
          <a:p>
            <a:pPr algn="just"/>
            <a:r>
              <a:rPr lang="ja-JP" altLang="en-US" sz="1200" dirty="0">
                <a:latin typeface="游ゴシック" panose="020B0400000000000000" pitchFamily="50" charset="-128"/>
                <a:ea typeface="游ゴシック" panose="020B0400000000000000" pitchFamily="50" charset="-128"/>
              </a:rPr>
              <a:t>・申請場所　</a:t>
            </a:r>
            <a:r>
              <a:rPr lang="ja-JP" altLang="en-US" sz="1200" dirty="0" err="1">
                <a:latin typeface="游ゴシック" panose="020B0400000000000000" pitchFamily="50" charset="-128"/>
                <a:ea typeface="游ゴシック" panose="020B0400000000000000" pitchFamily="50" charset="-128"/>
              </a:rPr>
              <a:t>ながら</a:t>
            </a:r>
            <a:r>
              <a:rPr lang="ja-JP" altLang="en-US" sz="1200" dirty="0">
                <a:latin typeface="游ゴシック" panose="020B0400000000000000" pitchFamily="50" charset="-128"/>
                <a:ea typeface="游ゴシック" panose="020B0400000000000000" pitchFamily="50" charset="-128"/>
              </a:rPr>
              <a:t>まちづくり協議会 窓口</a:t>
            </a:r>
            <a:endParaRPr lang="en-US" altLang="ja-JP" sz="1200" dirty="0">
              <a:latin typeface="游ゴシック" panose="020B0400000000000000" pitchFamily="50" charset="-128"/>
              <a:ea typeface="游ゴシック" panose="020B0400000000000000" pitchFamily="50" charset="-128"/>
            </a:endParaRPr>
          </a:p>
          <a:p>
            <a:pPr indent="266700" algn="r"/>
            <a:r>
              <a:rPr lang="ja-JP" altLang="en-US" sz="1200" dirty="0">
                <a:latin typeface="游ゴシック" panose="020B0400000000000000" pitchFamily="50" charset="-128"/>
                <a:ea typeface="游ゴシック" panose="020B0400000000000000" pitchFamily="50" charset="-128"/>
              </a:rPr>
              <a:t>（電話では受け付けておりません）</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・受付時間　</a:t>
            </a:r>
            <a:r>
              <a:rPr lang="en-US" altLang="ja-JP" sz="1200" dirty="0">
                <a:latin typeface="游ゴシック" panose="020B0400000000000000" pitchFamily="50" charset="-128"/>
                <a:ea typeface="游ゴシック" panose="020B0400000000000000" pitchFamily="50" charset="-128"/>
              </a:rPr>
              <a:t>9:00</a:t>
            </a: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17:00</a:t>
            </a:r>
          </a:p>
        </p:txBody>
      </p:sp>
      <p:sp>
        <p:nvSpPr>
          <p:cNvPr id="76" name="正方形/長方形 75"/>
          <p:cNvSpPr/>
          <p:nvPr/>
        </p:nvSpPr>
        <p:spPr>
          <a:xfrm>
            <a:off x="17609" y="8741568"/>
            <a:ext cx="1946614" cy="307777"/>
          </a:xfrm>
          <a:prstGeom prst="rect">
            <a:avLst/>
          </a:prstGeom>
        </p:spPr>
        <p:txBody>
          <a:bodyPr wrap="square">
            <a:spAutoFit/>
          </a:bodyPr>
          <a:lstStyle/>
          <a:p>
            <a:r>
              <a:rPr lang="ja-JP" altLang="en-US" sz="1400" dirty="0" smtClean="0">
                <a:latin typeface="游ゴシック" panose="020B0400000000000000" pitchFamily="50" charset="-128"/>
                <a:ea typeface="游ゴシック" panose="020B0400000000000000" pitchFamily="50" charset="-128"/>
              </a:rPr>
              <a:t>８月はお休みです</a:t>
            </a:r>
            <a:endParaRPr lang="ja-JP" altLang="en-US" sz="1400" dirty="0"/>
          </a:p>
        </p:txBody>
      </p:sp>
      <p:sp>
        <p:nvSpPr>
          <p:cNvPr id="5" name="テキスト ボックス 4"/>
          <p:cNvSpPr txBox="1"/>
          <p:nvPr/>
        </p:nvSpPr>
        <p:spPr>
          <a:xfrm>
            <a:off x="69076" y="4817594"/>
            <a:ext cx="3468008" cy="1146468"/>
          </a:xfrm>
          <a:prstGeom prst="rect">
            <a:avLst/>
          </a:prstGeom>
          <a:noFill/>
        </p:spPr>
        <p:txBody>
          <a:bodyPr wrap="square" rtlCol="0">
            <a:spAutoFit/>
          </a:bodyPr>
          <a:lstStyle/>
          <a:p>
            <a:pPr>
              <a:spcAft>
                <a:spcPts val="300"/>
              </a:spcAft>
            </a:pPr>
            <a:r>
              <a:rPr kumimoji="1" lang="en-US" altLang="ja-JP" sz="1100" dirty="0" smtClean="0">
                <a:latin typeface="游ゴシック" panose="020B0400000000000000" pitchFamily="50" charset="-128"/>
                <a:ea typeface="游ゴシック" panose="020B0400000000000000" pitchFamily="50" charset="-128"/>
              </a:rPr>
              <a:t>【</a:t>
            </a:r>
            <a:r>
              <a:rPr kumimoji="1" lang="ja-JP" altLang="en-US" sz="1100" dirty="0" smtClean="0">
                <a:latin typeface="游ゴシック" panose="020B0400000000000000" pitchFamily="50" charset="-128"/>
                <a:ea typeface="游ゴシック" panose="020B0400000000000000" pitchFamily="50" charset="-128"/>
              </a:rPr>
              <a:t>貸室の利用人数について</a:t>
            </a:r>
            <a:r>
              <a:rPr kumimoji="1" lang="en-US" altLang="ja-JP" sz="1100" dirty="0" smtClean="0">
                <a:latin typeface="游ゴシック" panose="020B0400000000000000" pitchFamily="50" charset="-128"/>
                <a:ea typeface="游ゴシック" panose="020B0400000000000000" pitchFamily="50" charset="-128"/>
              </a:rPr>
              <a:t>】</a:t>
            </a:r>
          </a:p>
          <a:p>
            <a:pPr marL="185738"/>
            <a:r>
              <a:rPr lang="ja-JP" altLang="en-US" sz="1100" dirty="0">
                <a:latin typeface="游ゴシック" panose="020B0400000000000000" pitchFamily="50" charset="-128"/>
                <a:ea typeface="游ゴシック" panose="020B0400000000000000" pitchFamily="50" charset="-128"/>
              </a:rPr>
              <a:t>現在</a:t>
            </a:r>
            <a:r>
              <a:rPr lang="ja-JP" altLang="en-US" sz="1100" dirty="0" smtClean="0">
                <a:latin typeface="游ゴシック" panose="020B0400000000000000" pitchFamily="50" charset="-128"/>
                <a:ea typeface="游ゴシック" panose="020B0400000000000000" pitchFamily="50" charset="-128"/>
              </a:rPr>
              <a:t>、密状態を避けるため、定員より少ない人数でのご利用をお願いしております。</a:t>
            </a:r>
            <a:endParaRPr lang="en-US" altLang="ja-JP" sz="1100" dirty="0" smtClean="0">
              <a:latin typeface="游ゴシック" panose="020B0400000000000000" pitchFamily="50" charset="-128"/>
              <a:ea typeface="游ゴシック" panose="020B0400000000000000" pitchFamily="50" charset="-128"/>
            </a:endParaRPr>
          </a:p>
          <a:p>
            <a:pPr marL="185738"/>
            <a:r>
              <a:rPr kumimoji="1" lang="ja-JP" altLang="en-US" sz="1100" dirty="0" smtClean="0">
                <a:latin typeface="游ゴシック" panose="020B0400000000000000" pitchFamily="50" charset="-128"/>
                <a:ea typeface="游ゴシック" panose="020B0400000000000000" pitchFamily="50" charset="-128"/>
              </a:rPr>
              <a:t>歌う、身体を動かすなどの激しい呼気を伴う活動については「</a:t>
            </a:r>
            <a:r>
              <a:rPr kumimoji="1" lang="en-US" altLang="ja-JP" sz="1100" dirty="0" smtClean="0">
                <a:latin typeface="游ゴシック" panose="020B0400000000000000" pitchFamily="50" charset="-128"/>
                <a:ea typeface="游ゴシック" panose="020B0400000000000000" pitchFamily="50" charset="-128"/>
              </a:rPr>
              <a:t>2</a:t>
            </a:r>
            <a:r>
              <a:rPr kumimoji="1" lang="ja-JP" altLang="en-US" sz="1100" dirty="0" smtClean="0">
                <a:latin typeface="游ゴシック" panose="020B0400000000000000" pitchFamily="50" charset="-128"/>
                <a:ea typeface="游ゴシック" panose="020B0400000000000000" pitchFamily="50" charset="-128"/>
              </a:rPr>
              <a:t>班に分ける</a:t>
            </a:r>
            <a:r>
              <a:rPr lang="ja-JP" altLang="en-US" sz="1100" dirty="0">
                <a:latin typeface="游ゴシック" panose="020B0400000000000000" pitchFamily="50" charset="-128"/>
                <a:ea typeface="游ゴシック" panose="020B0400000000000000" pitchFamily="50" charset="-128"/>
              </a:rPr>
              <a:t>」</a:t>
            </a:r>
            <a:r>
              <a:rPr kumimoji="1" lang="ja-JP" altLang="en-US" sz="1100" dirty="0" smtClean="0">
                <a:latin typeface="游ゴシック" panose="020B0400000000000000" pitchFamily="50" charset="-128"/>
                <a:ea typeface="游ゴシック" panose="020B0400000000000000" pitchFamily="50" charset="-128"/>
              </a:rPr>
              <a:t>など一度に活動する</a:t>
            </a:r>
            <a:r>
              <a:rPr lang="ja-JP" altLang="en-US" sz="1100" dirty="0">
                <a:latin typeface="游ゴシック" panose="020B0400000000000000" pitchFamily="50" charset="-128"/>
                <a:ea typeface="游ゴシック" panose="020B0400000000000000" pitchFamily="50" charset="-128"/>
              </a:rPr>
              <a:t>人数</a:t>
            </a:r>
            <a:r>
              <a:rPr lang="ja-JP" altLang="en-US" sz="1100" dirty="0" smtClean="0">
                <a:latin typeface="游ゴシック" panose="020B0400000000000000" pitchFamily="50" charset="-128"/>
                <a:ea typeface="游ゴシック" panose="020B0400000000000000" pitchFamily="50" charset="-128"/>
              </a:rPr>
              <a:t>にご配慮</a:t>
            </a:r>
            <a:r>
              <a:rPr kumimoji="1" lang="ja-JP" altLang="en-US" sz="1100" dirty="0" smtClean="0">
                <a:latin typeface="游ゴシック" panose="020B0400000000000000" pitchFamily="50" charset="-128"/>
                <a:ea typeface="游ゴシック" panose="020B0400000000000000" pitchFamily="50" charset="-128"/>
              </a:rPr>
              <a:t>ください。</a:t>
            </a:r>
            <a:endParaRPr kumimoji="1" lang="ja-JP" altLang="en-US" sz="1100"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3750181" y="4997370"/>
            <a:ext cx="2986463" cy="964367"/>
          </a:xfrm>
          <a:prstGeom prst="rect">
            <a:avLst/>
          </a:prstGeom>
          <a:noFill/>
        </p:spPr>
        <p:txBody>
          <a:bodyPr wrap="square" rtlCol="0">
            <a:spAutoFit/>
          </a:bodyPr>
          <a:lstStyle/>
          <a:p>
            <a:r>
              <a:rPr kumimoji="1" lang="ja-JP" altLang="en-US" sz="1100" dirty="0" smtClean="0">
                <a:latin typeface="游ゴシック" panose="020B0400000000000000" pitchFamily="50" charset="-128"/>
                <a:ea typeface="游ゴシック" panose="020B0400000000000000" pitchFamily="50" charset="-128"/>
              </a:rPr>
              <a:t>■貸室の人数の例</a:t>
            </a:r>
            <a:endParaRPr kumimoji="1" lang="en-US" altLang="ja-JP" sz="1100" dirty="0" smtClean="0">
              <a:latin typeface="游ゴシック" panose="020B0400000000000000" pitchFamily="50" charset="-128"/>
              <a:ea typeface="游ゴシック" panose="020B0400000000000000" pitchFamily="50" charset="-128"/>
            </a:endParaRPr>
          </a:p>
          <a:p>
            <a:r>
              <a:rPr lang="ja-JP" altLang="en-US" sz="1100" dirty="0" smtClean="0">
                <a:latin typeface="游ゴシック" panose="020B0400000000000000" pitchFamily="50" charset="-128"/>
                <a:ea typeface="游ゴシック" panose="020B0400000000000000" pitchFamily="50" charset="-128"/>
              </a:rPr>
              <a:t>　大会議室　  約 </a:t>
            </a:r>
            <a:r>
              <a:rPr lang="en-US" altLang="ja-JP" sz="1100" dirty="0" smtClean="0">
                <a:latin typeface="游ゴシック" panose="020B0400000000000000" pitchFamily="50" charset="-128"/>
                <a:ea typeface="游ゴシック" panose="020B0400000000000000" pitchFamily="50" charset="-128"/>
              </a:rPr>
              <a:t>10</a:t>
            </a:r>
            <a:r>
              <a:rPr lang="ja-JP" altLang="en-US" sz="1100" dirty="0" smtClean="0">
                <a:latin typeface="游ゴシック" panose="020B0400000000000000" pitchFamily="50" charset="-128"/>
                <a:ea typeface="游ゴシック" panose="020B0400000000000000" pitchFamily="50" charset="-128"/>
              </a:rPr>
              <a:t>名　　</a:t>
            </a:r>
            <a:endParaRPr lang="en-US" altLang="ja-JP" sz="1100" dirty="0" smtClean="0">
              <a:latin typeface="游ゴシック" panose="020B0400000000000000" pitchFamily="50" charset="-128"/>
              <a:ea typeface="游ゴシック" panose="020B0400000000000000" pitchFamily="50" charset="-128"/>
            </a:endParaRPr>
          </a:p>
          <a:p>
            <a:pPr>
              <a:spcAft>
                <a:spcPts val="200"/>
              </a:spcAft>
            </a:pPr>
            <a:r>
              <a:rPr kumimoji="1" lang="ja-JP" altLang="en-US" sz="1100" dirty="0" smtClean="0">
                <a:latin typeface="游ゴシック" panose="020B0400000000000000" pitchFamily="50" charset="-128"/>
                <a:ea typeface="游ゴシック" panose="020B0400000000000000" pitchFamily="50" charset="-128"/>
              </a:rPr>
              <a:t>　第</a:t>
            </a:r>
            <a:r>
              <a:rPr kumimoji="1" lang="en-US" altLang="ja-JP" sz="1100" dirty="0" smtClean="0">
                <a:latin typeface="游ゴシック" panose="020B0400000000000000" pitchFamily="50" charset="-128"/>
                <a:ea typeface="游ゴシック" panose="020B0400000000000000" pitchFamily="50" charset="-128"/>
              </a:rPr>
              <a:t>1</a:t>
            </a:r>
            <a:r>
              <a:rPr kumimoji="1" lang="ja-JP" altLang="en-US" sz="1100" dirty="0" smtClean="0">
                <a:latin typeface="游ゴシック" panose="020B0400000000000000" pitchFamily="50" charset="-128"/>
                <a:ea typeface="游ゴシック" panose="020B0400000000000000" pitchFamily="50" charset="-128"/>
              </a:rPr>
              <a:t>会議室　約   </a:t>
            </a:r>
            <a:r>
              <a:rPr kumimoji="1" lang="en-US" altLang="ja-JP" sz="1100" dirty="0" smtClean="0">
                <a:latin typeface="游ゴシック" panose="020B0400000000000000" pitchFamily="50" charset="-128"/>
                <a:ea typeface="游ゴシック" panose="020B0400000000000000" pitchFamily="50" charset="-128"/>
              </a:rPr>
              <a:t>8</a:t>
            </a:r>
            <a:r>
              <a:rPr kumimoji="1" lang="ja-JP" altLang="en-US" sz="1100" dirty="0" smtClean="0">
                <a:latin typeface="游ゴシック" panose="020B0400000000000000" pitchFamily="50" charset="-128"/>
                <a:ea typeface="游ゴシック" panose="020B0400000000000000" pitchFamily="50" charset="-128"/>
              </a:rPr>
              <a:t>名</a:t>
            </a:r>
            <a:endParaRPr kumimoji="1" lang="en-US" altLang="ja-JP" sz="1100" dirty="0" smtClean="0">
              <a:latin typeface="游ゴシック" panose="020B0400000000000000" pitchFamily="50" charset="-128"/>
              <a:ea typeface="游ゴシック" panose="020B0400000000000000" pitchFamily="50" charset="-128"/>
            </a:endParaRPr>
          </a:p>
          <a:p>
            <a:pPr marL="265113"/>
            <a:r>
              <a:rPr lang="ja-JP" altLang="en-US" sz="1100" dirty="0" smtClean="0">
                <a:latin typeface="游ゴシック" panose="020B0400000000000000" pitchFamily="50" charset="-128"/>
                <a:ea typeface="游ゴシック" panose="020B0400000000000000" pitchFamily="50" charset="-128"/>
              </a:rPr>
              <a:t>上記人数は活動</a:t>
            </a:r>
            <a:r>
              <a:rPr lang="ja-JP" altLang="en-US" sz="1100" dirty="0">
                <a:latin typeface="游ゴシック" panose="020B0400000000000000" pitchFamily="50" charset="-128"/>
                <a:ea typeface="游ゴシック" panose="020B0400000000000000" pitchFamily="50" charset="-128"/>
              </a:rPr>
              <a:t>内容</a:t>
            </a:r>
            <a:r>
              <a:rPr lang="ja-JP" altLang="en-US" sz="1100" dirty="0" smtClean="0">
                <a:latin typeface="游ゴシック" panose="020B0400000000000000" pitchFamily="50" charset="-128"/>
                <a:ea typeface="游ゴシック" panose="020B0400000000000000" pitchFamily="50" charset="-128"/>
              </a:rPr>
              <a:t>によって前後します。　　申請の際にご相談ください。</a:t>
            </a:r>
            <a:endParaRPr kumimoji="1" lang="ja-JP" altLang="en-US" sz="1100" dirty="0">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2595093" y="5975797"/>
            <a:ext cx="985234" cy="369332"/>
          </a:xfrm>
          <a:prstGeom prst="rect">
            <a:avLst/>
          </a:prstGeom>
          <a:noFill/>
        </p:spPr>
        <p:txBody>
          <a:bodyPr wrap="square" rtlCol="0">
            <a:spAutoFit/>
          </a:bodyPr>
          <a:lstStyle/>
          <a:p>
            <a:endParaRPr kumimoji="1" lang="ja-JP" altLang="en-US" dirty="0"/>
          </a:p>
        </p:txBody>
      </p:sp>
      <p:grpSp>
        <p:nvGrpSpPr>
          <p:cNvPr id="15" name="グループ化 14"/>
          <p:cNvGrpSpPr/>
          <p:nvPr/>
        </p:nvGrpSpPr>
        <p:grpSpPr>
          <a:xfrm>
            <a:off x="14497" y="5980531"/>
            <a:ext cx="2559286" cy="872933"/>
            <a:chOff x="175243" y="6049536"/>
            <a:chExt cx="2559286" cy="872933"/>
          </a:xfrm>
        </p:grpSpPr>
        <p:pic>
          <p:nvPicPr>
            <p:cNvPr id="3" name="図 2"/>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75243" y="6049536"/>
              <a:ext cx="2559286" cy="821876"/>
            </a:xfrm>
            <a:prstGeom prst="rect">
              <a:avLst/>
            </a:prstGeom>
          </p:spPr>
        </p:pic>
        <p:sp>
          <p:nvSpPr>
            <p:cNvPr id="6" name="正方形/長方形 5"/>
            <p:cNvSpPr/>
            <p:nvPr/>
          </p:nvSpPr>
          <p:spPr>
            <a:xfrm>
              <a:off x="190122" y="6399862"/>
              <a:ext cx="354745" cy="482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2407800" y="6388846"/>
              <a:ext cx="310805" cy="53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66524" y="6854805"/>
            <a:ext cx="2807987" cy="1769715"/>
          </a:xfrm>
          <a:prstGeom prst="rect">
            <a:avLst/>
          </a:prstGeom>
          <a:solidFill>
            <a:schemeClr val="bg1">
              <a:lumMod val="95000"/>
            </a:schemeClr>
          </a:solidFill>
        </p:spPr>
        <p:txBody>
          <a:bodyPr wrap="square" rtlCol="0">
            <a:spAutoFit/>
          </a:bodyPr>
          <a:lstStyle/>
          <a:p>
            <a:pPr>
              <a:spcAft>
                <a:spcPts val="600"/>
              </a:spcAft>
            </a:pPr>
            <a:r>
              <a:rPr kumimoji="1" lang="en-US" altLang="ja-JP" sz="1100" dirty="0" smtClean="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７</a:t>
            </a:r>
            <a:r>
              <a:rPr kumimoji="1" lang="ja-JP" altLang="en-US" sz="1100" dirty="0" smtClean="0">
                <a:latin typeface="游ゴシック" panose="020B0400000000000000" pitchFamily="50" charset="-128"/>
                <a:ea typeface="游ゴシック" panose="020B0400000000000000" pitchFamily="50" charset="-128"/>
              </a:rPr>
              <a:t>月</a:t>
            </a:r>
            <a:r>
              <a:rPr kumimoji="1" lang="ja-JP" altLang="en-US" sz="1100" dirty="0">
                <a:latin typeface="游ゴシック" panose="020B0400000000000000" pitchFamily="50" charset="-128"/>
                <a:ea typeface="游ゴシック" panose="020B0400000000000000" pitchFamily="50" charset="-128"/>
              </a:rPr>
              <a:t>の子育てひろば</a:t>
            </a:r>
            <a:r>
              <a:rPr kumimoji="1" lang="en-US" altLang="ja-JP" sz="1100" dirty="0">
                <a:latin typeface="游ゴシック" panose="020B0400000000000000" pitchFamily="50" charset="-128"/>
                <a:ea typeface="游ゴシック" panose="020B0400000000000000" pitchFamily="50" charset="-128"/>
              </a:rPr>
              <a:t>】</a:t>
            </a:r>
          </a:p>
          <a:p>
            <a:pPr algn="just"/>
            <a:r>
              <a:rPr lang="ja-JP" altLang="en-US" sz="1100" dirty="0">
                <a:latin typeface="游ゴシック" panose="020B0400000000000000" pitchFamily="50" charset="-128"/>
                <a:ea typeface="游ゴシック" panose="020B0400000000000000" pitchFamily="50" charset="-128"/>
              </a:rPr>
              <a:t>　</a:t>
            </a:r>
            <a:r>
              <a:rPr lang="ja-JP" altLang="en-US" sz="1100" dirty="0" smtClean="0">
                <a:latin typeface="游ゴシック" panose="020B0400000000000000" pitchFamily="50" charset="-128"/>
                <a:ea typeface="游ゴシック" panose="020B0400000000000000" pitchFamily="50" charset="-128"/>
              </a:rPr>
              <a:t>大型絵本</a:t>
            </a:r>
            <a:r>
              <a:rPr lang="en-US" altLang="ja-JP" sz="1100" dirty="0" smtClean="0">
                <a:latin typeface="游ゴシック" panose="020B0400000000000000" pitchFamily="50" charset="-128"/>
                <a:ea typeface="游ゴシック" panose="020B0400000000000000" pitchFamily="50" charset="-128"/>
              </a:rPr>
              <a:t>『</a:t>
            </a:r>
            <a:r>
              <a:rPr lang="ja-JP" altLang="en-US" sz="1100" dirty="0" err="1" smtClean="0">
                <a:latin typeface="游ゴシック" panose="020B0400000000000000" pitchFamily="50" charset="-128"/>
                <a:ea typeface="游ゴシック" panose="020B0400000000000000" pitchFamily="50" charset="-128"/>
              </a:rPr>
              <a:t>はらぺこ</a:t>
            </a:r>
            <a:r>
              <a:rPr lang="ja-JP" altLang="en-US" sz="1100" dirty="0" smtClean="0">
                <a:latin typeface="游ゴシック" panose="020B0400000000000000" pitchFamily="50" charset="-128"/>
                <a:ea typeface="游ゴシック" panose="020B0400000000000000" pitchFamily="50" charset="-128"/>
              </a:rPr>
              <a:t>あおむし</a:t>
            </a:r>
            <a:r>
              <a:rPr lang="en-US" altLang="ja-JP" sz="1100" dirty="0" smtClean="0">
                <a:latin typeface="游ゴシック" panose="020B0400000000000000" pitchFamily="50" charset="-128"/>
                <a:ea typeface="游ゴシック" panose="020B0400000000000000" pitchFamily="50" charset="-128"/>
              </a:rPr>
              <a:t>』</a:t>
            </a:r>
          </a:p>
          <a:p>
            <a:pPr algn="just"/>
            <a:r>
              <a:rPr lang="ja-JP" altLang="en-US" sz="1100" dirty="0" smtClean="0">
                <a:latin typeface="游ゴシック" panose="020B0400000000000000" pitchFamily="50" charset="-128"/>
                <a:ea typeface="游ゴシック" panose="020B0400000000000000" pitchFamily="50" charset="-128"/>
              </a:rPr>
              <a:t>を使ってのペープサートを新しい民生   委員さんを中心に披露しました。</a:t>
            </a:r>
            <a:endParaRPr lang="en-US" altLang="ja-JP" sz="1100" dirty="0" smtClean="0">
              <a:latin typeface="游ゴシック" panose="020B0400000000000000" pitchFamily="50" charset="-128"/>
              <a:ea typeface="游ゴシック" panose="020B0400000000000000" pitchFamily="50" charset="-128"/>
            </a:endParaRPr>
          </a:p>
          <a:p>
            <a:pPr algn="just">
              <a:spcAft>
                <a:spcPts val="600"/>
              </a:spcAft>
            </a:pPr>
            <a:r>
              <a:rPr lang="ja-JP" altLang="en-US" sz="1100" dirty="0" smtClean="0">
                <a:latin typeface="游ゴシック" panose="020B0400000000000000" pitchFamily="50" charset="-128"/>
                <a:ea typeface="游ゴシック" panose="020B0400000000000000" pitchFamily="50" charset="-128"/>
              </a:rPr>
              <a:t>　ピアノと歌とともにお話が進んでいくと、どんどん引き込まれていく子ども   たちの姿が印象的でした。　</a:t>
            </a:r>
            <a:endParaRPr lang="en-US" altLang="ja-JP" sz="1100" dirty="0" smtClean="0">
              <a:latin typeface="游ゴシック" panose="020B0400000000000000" pitchFamily="50" charset="-128"/>
              <a:ea typeface="游ゴシック" panose="020B0400000000000000" pitchFamily="50" charset="-128"/>
            </a:endParaRPr>
          </a:p>
          <a:p>
            <a:r>
              <a:rPr lang="ja-JP" altLang="en-US" sz="1100" dirty="0" smtClean="0">
                <a:latin typeface="游ゴシック" panose="020B0400000000000000" pitchFamily="50" charset="-128"/>
                <a:ea typeface="游ゴシック" panose="020B0400000000000000" pitchFamily="50" charset="-128"/>
              </a:rPr>
              <a:t> </a:t>
            </a:r>
            <a:r>
              <a:rPr lang="en-US" altLang="ja-JP" sz="1100" dirty="0" smtClean="0">
                <a:latin typeface="游ゴシック" panose="020B0400000000000000" pitchFamily="50" charset="-128"/>
                <a:ea typeface="游ゴシック" panose="020B0400000000000000" pitchFamily="50" charset="-128"/>
              </a:rPr>
              <a:t>[</a:t>
            </a:r>
            <a:r>
              <a:rPr lang="ja-JP" altLang="en-US" sz="1100" dirty="0" smtClean="0">
                <a:latin typeface="游ゴシック" panose="020B0400000000000000" pitchFamily="50" charset="-128"/>
                <a:ea typeface="游ゴシック" panose="020B0400000000000000" pitchFamily="50" charset="-128"/>
              </a:rPr>
              <a:t>ペープサート</a:t>
            </a:r>
            <a:r>
              <a:rPr lang="en-US" altLang="ja-JP" sz="1100" dirty="0" smtClean="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日本</a:t>
            </a:r>
            <a:r>
              <a:rPr lang="ja-JP" altLang="en-US" sz="1100" dirty="0" smtClean="0">
                <a:latin typeface="游ゴシック" panose="020B0400000000000000" pitchFamily="50" charset="-128"/>
                <a:ea typeface="游ゴシック" panose="020B0400000000000000" pitchFamily="50" charset="-128"/>
              </a:rPr>
              <a:t>で考案</a:t>
            </a:r>
            <a:endParaRPr lang="en-US" altLang="ja-JP" sz="1100" dirty="0" smtClean="0">
              <a:latin typeface="游ゴシック" panose="020B0400000000000000" pitchFamily="50" charset="-128"/>
              <a:ea typeface="游ゴシック" panose="020B0400000000000000" pitchFamily="50" charset="-128"/>
            </a:endParaRPr>
          </a:p>
          <a:p>
            <a:pPr algn="just"/>
            <a:r>
              <a:rPr lang="ja-JP" altLang="en-US" sz="1100" dirty="0" smtClean="0">
                <a:latin typeface="游ゴシック" panose="020B0400000000000000" pitchFamily="50" charset="-128"/>
                <a:ea typeface="游ゴシック" panose="020B0400000000000000" pitchFamily="50" charset="-128"/>
              </a:rPr>
              <a:t>された簡易な人形劇です。</a:t>
            </a:r>
            <a:endParaRPr lang="en-US" altLang="ja-JP" sz="1100" dirty="0" smtClean="0">
              <a:latin typeface="游ゴシック" panose="020B0400000000000000" pitchFamily="50" charset="-128"/>
              <a:ea typeface="游ゴシック" panose="020B0400000000000000" pitchFamily="50" charset="-128"/>
            </a:endParaRPr>
          </a:p>
        </p:txBody>
      </p:sp>
      <p:pic>
        <p:nvPicPr>
          <p:cNvPr id="4" name="図 3"/>
          <p:cNvPicPr>
            <a:picLocks noChangeAspect="1"/>
          </p:cNvPicPr>
          <p:nvPr/>
        </p:nvPicPr>
        <p:blipFill rotWithShape="1">
          <a:blip r:embed="rId14" cstate="print">
            <a:extLst>
              <a:ext uri="{28A0092B-C50C-407E-A947-70E740481C1C}">
                <a14:useLocalDpi xmlns:a14="http://schemas.microsoft.com/office/drawing/2010/main" val="0"/>
              </a:ext>
            </a:extLst>
          </a:blip>
          <a:srcRect t="23199" b="8652"/>
          <a:stretch/>
        </p:blipFill>
        <p:spPr>
          <a:xfrm>
            <a:off x="1889664" y="8055193"/>
            <a:ext cx="1833558" cy="937166"/>
          </a:xfrm>
          <a:prstGeom prst="rect">
            <a:avLst/>
          </a:prstGeom>
        </p:spPr>
      </p:pic>
      <p:sp>
        <p:nvSpPr>
          <p:cNvPr id="13" name="テキスト ボックス 12"/>
          <p:cNvSpPr txBox="1"/>
          <p:nvPr/>
        </p:nvSpPr>
        <p:spPr>
          <a:xfrm>
            <a:off x="3795522" y="6010151"/>
            <a:ext cx="3041001" cy="3731003"/>
          </a:xfrm>
          <a:prstGeom prst="rect">
            <a:avLst/>
          </a:prstGeom>
          <a:noFill/>
          <a:ln>
            <a:solidFill>
              <a:schemeClr val="tx1"/>
            </a:solidFill>
            <a:prstDash val="sysDot"/>
          </a:ln>
        </p:spPr>
        <p:txBody>
          <a:bodyPr wrap="square" lIns="108000" tIns="72000" rIns="108000" bIns="72000" rtlCol="0" anchor="ctr" anchorCtr="0">
            <a:spAutoFit/>
          </a:bodyPr>
          <a:lstStyle/>
          <a:p>
            <a:pPr algn="ctr"/>
            <a:r>
              <a:rPr lang="en-US" altLang="ja-JP" sz="1200" dirty="0">
                <a:latin typeface="游ゴシック" panose="020B0400000000000000" pitchFamily="50" charset="-128"/>
                <a:ea typeface="游ゴシック" panose="020B0400000000000000" pitchFamily="50" charset="-128"/>
              </a:rPr>
              <a:t>『</a:t>
            </a:r>
            <a:r>
              <a:rPr kumimoji="1" lang="ja-JP" altLang="en-US" sz="1200" dirty="0" smtClean="0">
                <a:latin typeface="游ゴシック" panose="020B0400000000000000" pitchFamily="50" charset="-128"/>
                <a:ea typeface="游ゴシック" panose="020B0400000000000000" pitchFamily="50" charset="-128"/>
              </a:rPr>
              <a:t>第</a:t>
            </a:r>
            <a:r>
              <a:rPr kumimoji="1" lang="en-US" altLang="ja-JP" sz="1200" dirty="0" smtClean="0">
                <a:latin typeface="游ゴシック" panose="020B0400000000000000" pitchFamily="50" charset="-128"/>
                <a:ea typeface="游ゴシック" panose="020B0400000000000000" pitchFamily="50" charset="-128"/>
              </a:rPr>
              <a:t>17</a:t>
            </a:r>
            <a:r>
              <a:rPr kumimoji="1" lang="ja-JP" altLang="en-US" sz="1200" dirty="0" smtClean="0">
                <a:latin typeface="游ゴシック" panose="020B0400000000000000" pitchFamily="50" charset="-128"/>
                <a:ea typeface="游ゴシック" panose="020B0400000000000000" pitchFamily="50" charset="-128"/>
              </a:rPr>
              <a:t>回男女共同参画を</a:t>
            </a:r>
            <a:r>
              <a:rPr lang="ja-JP" altLang="en-US" sz="1200" dirty="0" smtClean="0">
                <a:latin typeface="游ゴシック" panose="020B0400000000000000" pitchFamily="50" charset="-128"/>
                <a:ea typeface="游ゴシック" panose="020B0400000000000000" pitchFamily="50" charset="-128"/>
              </a:rPr>
              <a:t>す</a:t>
            </a:r>
            <a:r>
              <a:rPr lang="ja-JP" altLang="en-US" sz="1200" dirty="0">
                <a:latin typeface="游ゴシック" panose="020B0400000000000000" pitchFamily="50" charset="-128"/>
                <a:ea typeface="游ゴシック" panose="020B0400000000000000" pitchFamily="50" charset="-128"/>
              </a:rPr>
              <a:t>す</a:t>
            </a:r>
            <a:r>
              <a:rPr kumimoji="1" lang="ja-JP" altLang="en-US" sz="1200" dirty="0" smtClean="0">
                <a:latin typeface="游ゴシック" panose="020B0400000000000000" pitchFamily="50" charset="-128"/>
                <a:ea typeface="游ゴシック" panose="020B0400000000000000" pitchFamily="50" charset="-128"/>
              </a:rPr>
              <a:t>める市民フォーラム</a:t>
            </a:r>
            <a:r>
              <a:rPr kumimoji="1" lang="en-US" altLang="ja-JP" sz="1200" dirty="0" smtClean="0">
                <a:latin typeface="游ゴシック" panose="020B0400000000000000" pitchFamily="50" charset="-128"/>
                <a:ea typeface="游ゴシック" panose="020B0400000000000000" pitchFamily="50" charset="-128"/>
              </a:rPr>
              <a:t>&amp;</a:t>
            </a:r>
            <a:r>
              <a:rPr kumimoji="1" lang="ja-JP" altLang="en-US" sz="1200" dirty="0" smtClean="0">
                <a:latin typeface="游ゴシック" panose="020B0400000000000000" pitchFamily="50" charset="-128"/>
                <a:ea typeface="游ゴシック" panose="020B0400000000000000" pitchFamily="50" charset="-128"/>
              </a:rPr>
              <a:t>第</a:t>
            </a:r>
            <a:r>
              <a:rPr kumimoji="1" lang="en-US" altLang="ja-JP" sz="1200" dirty="0" smtClean="0">
                <a:latin typeface="游ゴシック" panose="020B0400000000000000" pitchFamily="50" charset="-128"/>
                <a:ea typeface="游ゴシック" panose="020B0400000000000000" pitchFamily="50" charset="-128"/>
              </a:rPr>
              <a:t>3</a:t>
            </a:r>
            <a:r>
              <a:rPr kumimoji="1" lang="ja-JP" altLang="en-US" sz="1200" dirty="0" smtClean="0">
                <a:latin typeface="游ゴシック" panose="020B0400000000000000" pitchFamily="50" charset="-128"/>
                <a:ea typeface="游ゴシック" panose="020B0400000000000000" pitchFamily="50" charset="-128"/>
              </a:rPr>
              <a:t>回生涯学習</a:t>
            </a:r>
            <a:endParaRPr kumimoji="1" lang="en-US" altLang="ja-JP" sz="1200" dirty="0" smtClean="0">
              <a:latin typeface="游ゴシック" panose="020B0400000000000000" pitchFamily="50" charset="-128"/>
              <a:ea typeface="游ゴシック" panose="020B0400000000000000" pitchFamily="50" charset="-128"/>
            </a:endParaRPr>
          </a:p>
          <a:p>
            <a:pPr algn="ctr">
              <a:spcAft>
                <a:spcPts val="300"/>
              </a:spcAft>
            </a:pPr>
            <a:r>
              <a:rPr kumimoji="1" lang="ja-JP" altLang="en-US" sz="1200" dirty="0" smtClean="0">
                <a:latin typeface="游ゴシック" panose="020B0400000000000000" pitchFamily="50" charset="-128"/>
                <a:ea typeface="游ゴシック" panose="020B0400000000000000" pitchFamily="50" charset="-128"/>
              </a:rPr>
              <a:t>推進フォーラム</a:t>
            </a:r>
            <a:r>
              <a:rPr kumimoji="1" lang="en-US" altLang="ja-JP" sz="1200" dirty="0" smtClean="0">
                <a:latin typeface="游ゴシック" panose="020B0400000000000000" pitchFamily="50" charset="-128"/>
                <a:ea typeface="游ゴシック" panose="020B0400000000000000" pitchFamily="50" charset="-128"/>
              </a:rPr>
              <a:t>』</a:t>
            </a:r>
          </a:p>
          <a:p>
            <a:r>
              <a:rPr lang="ja-JP" altLang="en-US" sz="1100" dirty="0" smtClean="0">
                <a:latin typeface="游ゴシック" panose="020B0400000000000000" pitchFamily="50" charset="-128"/>
                <a:ea typeface="游ゴシック" panose="020B0400000000000000" pitchFamily="50" charset="-128"/>
              </a:rPr>
              <a:t>日　時　</a:t>
            </a:r>
            <a:r>
              <a:rPr lang="en-US" altLang="ja-JP" sz="1100" dirty="0" smtClean="0">
                <a:latin typeface="游ゴシック" panose="020B0400000000000000" pitchFamily="50" charset="-128"/>
                <a:ea typeface="游ゴシック" panose="020B0400000000000000" pitchFamily="50" charset="-128"/>
              </a:rPr>
              <a:t>9</a:t>
            </a:r>
            <a:r>
              <a:rPr lang="ja-JP" altLang="en-US" sz="1100" dirty="0" smtClean="0">
                <a:latin typeface="游ゴシック" panose="020B0400000000000000" pitchFamily="50" charset="-128"/>
                <a:ea typeface="游ゴシック" panose="020B0400000000000000" pitchFamily="50" charset="-128"/>
              </a:rPr>
              <a:t>月</a:t>
            </a:r>
            <a:r>
              <a:rPr lang="en-US" altLang="ja-JP" sz="1100" dirty="0" smtClean="0">
                <a:latin typeface="游ゴシック" panose="020B0400000000000000" pitchFamily="50" charset="-128"/>
                <a:ea typeface="游ゴシック" panose="020B0400000000000000" pitchFamily="50" charset="-128"/>
              </a:rPr>
              <a:t>12</a:t>
            </a:r>
            <a:r>
              <a:rPr lang="ja-JP" altLang="en-US" sz="1100" dirty="0" smtClean="0">
                <a:latin typeface="游ゴシック" panose="020B0400000000000000" pitchFamily="50" charset="-128"/>
                <a:ea typeface="游ゴシック" panose="020B0400000000000000" pitchFamily="50" charset="-128"/>
              </a:rPr>
              <a:t>日</a:t>
            </a:r>
            <a:r>
              <a:rPr lang="en-US" altLang="ja-JP" sz="1100" dirty="0" smtClean="0">
                <a:latin typeface="游ゴシック" panose="020B0400000000000000" pitchFamily="50" charset="-128"/>
                <a:ea typeface="游ゴシック" panose="020B0400000000000000" pitchFamily="50" charset="-128"/>
              </a:rPr>
              <a:t>(</a:t>
            </a:r>
            <a:r>
              <a:rPr lang="ja-JP" altLang="en-US" sz="1100" dirty="0" smtClean="0">
                <a:latin typeface="游ゴシック" panose="020B0400000000000000" pitchFamily="50" charset="-128"/>
                <a:ea typeface="游ゴシック" panose="020B0400000000000000" pitchFamily="50" charset="-128"/>
              </a:rPr>
              <a:t>土</a:t>
            </a:r>
            <a:r>
              <a:rPr lang="en-US" altLang="ja-JP" sz="1100" dirty="0" smtClean="0">
                <a:latin typeface="游ゴシック" panose="020B0400000000000000" pitchFamily="50" charset="-128"/>
                <a:ea typeface="游ゴシック" panose="020B0400000000000000" pitchFamily="50" charset="-128"/>
              </a:rPr>
              <a:t>)</a:t>
            </a:r>
            <a:r>
              <a:rPr lang="ja-JP" altLang="en-US" sz="1100" dirty="0" smtClean="0">
                <a:latin typeface="游ゴシック" panose="020B0400000000000000" pitchFamily="50" charset="-128"/>
                <a:ea typeface="游ゴシック" panose="020B0400000000000000" pitchFamily="50" charset="-128"/>
              </a:rPr>
              <a:t>　</a:t>
            </a:r>
            <a:r>
              <a:rPr lang="en-US" altLang="ja-JP" sz="1100" dirty="0" smtClean="0">
                <a:latin typeface="游ゴシック" panose="020B0400000000000000" pitchFamily="50" charset="-128"/>
                <a:ea typeface="游ゴシック" panose="020B0400000000000000" pitchFamily="50" charset="-128"/>
              </a:rPr>
              <a:t>13:30</a:t>
            </a:r>
            <a:r>
              <a:rPr lang="ja-JP" altLang="en-US" sz="1100" dirty="0" smtClean="0">
                <a:latin typeface="游ゴシック" panose="020B0400000000000000" pitchFamily="50" charset="-128"/>
                <a:ea typeface="游ゴシック" panose="020B0400000000000000" pitchFamily="50" charset="-128"/>
              </a:rPr>
              <a:t>～</a:t>
            </a:r>
            <a:r>
              <a:rPr lang="en-US" altLang="ja-JP" sz="1100" dirty="0" smtClean="0">
                <a:latin typeface="游ゴシック" panose="020B0400000000000000" pitchFamily="50" charset="-128"/>
                <a:ea typeface="游ゴシック" panose="020B0400000000000000" pitchFamily="50" charset="-128"/>
              </a:rPr>
              <a:t>16:00</a:t>
            </a:r>
          </a:p>
          <a:p>
            <a:r>
              <a:rPr kumimoji="1" lang="ja-JP" altLang="en-US" sz="1100" dirty="0" smtClean="0">
                <a:latin typeface="游ゴシック" panose="020B0400000000000000" pitchFamily="50" charset="-128"/>
                <a:ea typeface="游ゴシック" panose="020B0400000000000000" pitchFamily="50" charset="-128"/>
              </a:rPr>
              <a:t>場　所　生涯学習センター（</a:t>
            </a:r>
            <a:r>
              <a:rPr kumimoji="1" lang="ja-JP" altLang="en-US" sz="1050" dirty="0" smtClean="0">
                <a:latin typeface="游ゴシック" panose="020B0400000000000000" pitchFamily="50" charset="-128"/>
                <a:ea typeface="游ゴシック" panose="020B0400000000000000" pitchFamily="50" charset="-128"/>
              </a:rPr>
              <a:t>大津市本丸町</a:t>
            </a:r>
            <a:r>
              <a:rPr kumimoji="1" lang="ja-JP" altLang="en-US" sz="1100" dirty="0" smtClean="0">
                <a:latin typeface="游ゴシック" panose="020B0400000000000000" pitchFamily="50" charset="-128"/>
                <a:ea typeface="游ゴシック" panose="020B0400000000000000" pitchFamily="50" charset="-128"/>
              </a:rPr>
              <a:t>）</a:t>
            </a:r>
            <a:endParaRPr kumimoji="1" lang="en-US" altLang="ja-JP" sz="1100" dirty="0" smtClean="0">
              <a:latin typeface="游ゴシック" panose="020B0400000000000000" pitchFamily="50" charset="-128"/>
              <a:ea typeface="游ゴシック" panose="020B0400000000000000" pitchFamily="50" charset="-128"/>
            </a:endParaRPr>
          </a:p>
          <a:p>
            <a:pPr>
              <a:spcAft>
                <a:spcPts val="300"/>
              </a:spcAft>
            </a:pPr>
            <a:r>
              <a:rPr lang="ja-JP" altLang="en-US" sz="1100" dirty="0" smtClean="0">
                <a:latin typeface="游ゴシック" panose="020B0400000000000000" pitchFamily="50" charset="-128"/>
                <a:ea typeface="游ゴシック" panose="020B0400000000000000" pitchFamily="50" charset="-128"/>
              </a:rPr>
              <a:t>参加費　無料</a:t>
            </a:r>
            <a:endParaRPr lang="en-US" altLang="ja-JP" sz="1100" dirty="0" smtClean="0">
              <a:latin typeface="游ゴシック" panose="020B0400000000000000" pitchFamily="50" charset="-128"/>
              <a:ea typeface="游ゴシック" panose="020B0400000000000000" pitchFamily="50" charset="-128"/>
            </a:endParaRPr>
          </a:p>
          <a:p>
            <a:r>
              <a:rPr lang="en-US" altLang="ja-JP" sz="1100" dirty="0" smtClean="0">
                <a:latin typeface="游ゴシック" panose="020B0400000000000000" pitchFamily="50" charset="-128"/>
                <a:ea typeface="游ゴシック" panose="020B0400000000000000" pitchFamily="50" charset="-128"/>
              </a:rPr>
              <a:t>8/3(</a:t>
            </a:r>
            <a:r>
              <a:rPr lang="ja-JP" altLang="en-US" sz="1100" dirty="0" smtClean="0">
                <a:latin typeface="游ゴシック" panose="020B0400000000000000" pitchFamily="50" charset="-128"/>
                <a:ea typeface="游ゴシック" panose="020B0400000000000000" pitchFamily="50" charset="-128"/>
              </a:rPr>
              <a:t>月</a:t>
            </a:r>
            <a:r>
              <a:rPr lang="en-US" altLang="ja-JP" sz="1100" dirty="0" smtClean="0">
                <a:latin typeface="游ゴシック" panose="020B0400000000000000" pitchFamily="50" charset="-128"/>
                <a:ea typeface="游ゴシック" panose="020B0400000000000000" pitchFamily="50" charset="-128"/>
              </a:rPr>
              <a:t>)</a:t>
            </a:r>
            <a:r>
              <a:rPr lang="ja-JP" altLang="en-US" sz="1100" dirty="0" smtClean="0">
                <a:latin typeface="游ゴシック" panose="020B0400000000000000" pitchFamily="50" charset="-128"/>
                <a:ea typeface="游ゴシック" panose="020B0400000000000000" pitchFamily="50" charset="-128"/>
              </a:rPr>
              <a:t>～</a:t>
            </a:r>
            <a:r>
              <a:rPr lang="en-US" altLang="ja-JP" sz="1100" dirty="0" smtClean="0">
                <a:latin typeface="游ゴシック" panose="020B0400000000000000" pitchFamily="50" charset="-128"/>
                <a:ea typeface="游ゴシック" panose="020B0400000000000000" pitchFamily="50" charset="-128"/>
              </a:rPr>
              <a:t>25(</a:t>
            </a:r>
            <a:r>
              <a:rPr lang="ja-JP" altLang="en-US" sz="1100" dirty="0" smtClean="0">
                <a:latin typeface="游ゴシック" panose="020B0400000000000000" pitchFamily="50" charset="-128"/>
                <a:ea typeface="游ゴシック" panose="020B0400000000000000" pitchFamily="50" charset="-128"/>
              </a:rPr>
              <a:t>火・必着</a:t>
            </a:r>
            <a:r>
              <a:rPr lang="en-US" altLang="ja-JP" sz="1100" dirty="0" smtClean="0">
                <a:latin typeface="游ゴシック" panose="020B0400000000000000" pitchFamily="50" charset="-128"/>
                <a:ea typeface="游ゴシック" panose="020B0400000000000000" pitchFamily="50" charset="-128"/>
              </a:rPr>
              <a:t>)</a:t>
            </a:r>
            <a:r>
              <a:rPr lang="ja-JP" altLang="en-US" sz="1100" dirty="0" err="1" smtClean="0">
                <a:latin typeface="游ゴシック" panose="020B0400000000000000" pitchFamily="50" charset="-128"/>
                <a:ea typeface="游ゴシック" panose="020B0400000000000000" pitchFamily="50" charset="-128"/>
              </a:rPr>
              <a:t>に往</a:t>
            </a:r>
            <a:r>
              <a:rPr lang="ja-JP" altLang="en-US" sz="1100" dirty="0" smtClean="0">
                <a:latin typeface="游ゴシック" panose="020B0400000000000000" pitchFamily="50" charset="-128"/>
                <a:ea typeface="游ゴシック" panose="020B0400000000000000" pitchFamily="50" charset="-128"/>
              </a:rPr>
              <a:t>復ハガキまたは</a:t>
            </a:r>
            <a:r>
              <a:rPr lang="en-US" altLang="ja-JP" sz="1100" dirty="0" smtClean="0">
                <a:latin typeface="游ゴシック" panose="020B0400000000000000" pitchFamily="50" charset="-128"/>
                <a:ea typeface="游ゴシック" panose="020B0400000000000000" pitchFamily="50" charset="-128"/>
              </a:rPr>
              <a:t>FAX</a:t>
            </a:r>
            <a:r>
              <a:rPr lang="ja-JP" altLang="en-US" sz="1100" dirty="0" err="1" smtClean="0">
                <a:latin typeface="游ゴシック" panose="020B0400000000000000" pitchFamily="50" charset="-128"/>
                <a:ea typeface="游ゴシック" panose="020B0400000000000000" pitchFamily="50" charset="-128"/>
              </a:rPr>
              <a:t>、</a:t>
            </a:r>
            <a:r>
              <a:rPr lang="en-US" altLang="ja-JP" sz="1100" dirty="0" smtClean="0">
                <a:latin typeface="游ゴシック" panose="020B0400000000000000" pitchFamily="50" charset="-128"/>
                <a:ea typeface="游ゴシック" panose="020B0400000000000000" pitchFamily="50" charset="-128"/>
              </a:rPr>
              <a:t>E</a:t>
            </a:r>
            <a:r>
              <a:rPr lang="ja-JP" altLang="en-US" sz="1100" dirty="0" smtClean="0">
                <a:latin typeface="游ゴシック" panose="020B0400000000000000" pitchFamily="50" charset="-128"/>
                <a:ea typeface="游ゴシック" panose="020B0400000000000000" pitchFamily="50" charset="-128"/>
              </a:rPr>
              <a:t>メールで①～⑥の事項をご記入の上、下記までお申込</a:t>
            </a:r>
            <a:r>
              <a:rPr lang="ja-JP" altLang="en-US" sz="1100" dirty="0">
                <a:latin typeface="游ゴシック" panose="020B0400000000000000" pitchFamily="50" charset="-128"/>
                <a:ea typeface="游ゴシック" panose="020B0400000000000000" pitchFamily="50" charset="-128"/>
              </a:rPr>
              <a:t>ください。</a:t>
            </a:r>
            <a:br>
              <a:rPr lang="ja-JP" altLang="en-US"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①</a:t>
            </a:r>
            <a:r>
              <a:rPr lang="ja-JP" altLang="en-US" sz="1100" dirty="0" smtClean="0">
                <a:latin typeface="游ゴシック" panose="020B0400000000000000" pitchFamily="50" charset="-128"/>
                <a:ea typeface="游ゴシック" panose="020B0400000000000000" pitchFamily="50" charset="-128"/>
              </a:rPr>
              <a:t>フォーラム</a:t>
            </a:r>
            <a:r>
              <a:rPr lang="ja-JP" altLang="en-US" sz="1100" dirty="0">
                <a:latin typeface="游ゴシック" panose="020B0400000000000000" pitchFamily="50" charset="-128"/>
                <a:ea typeface="游ゴシック" panose="020B0400000000000000" pitchFamily="50" charset="-128"/>
              </a:rPr>
              <a:t>参加</a:t>
            </a:r>
            <a:r>
              <a:rPr lang="ja-JP" altLang="en-US" sz="1100" dirty="0" smtClean="0">
                <a:latin typeface="游ゴシック" panose="020B0400000000000000" pitchFamily="50" charset="-128"/>
                <a:ea typeface="游ゴシック" panose="020B0400000000000000" pitchFamily="50" charset="-128"/>
              </a:rPr>
              <a:t>希望</a:t>
            </a:r>
            <a:br>
              <a:rPr lang="ja-JP" altLang="en-US" sz="1100" dirty="0" smtClean="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②</a:t>
            </a:r>
            <a:r>
              <a:rPr lang="ja-JP" altLang="en-US" sz="1100" dirty="0" smtClean="0">
                <a:latin typeface="游ゴシック" panose="020B0400000000000000" pitchFamily="50" charset="-128"/>
                <a:ea typeface="游ゴシック" panose="020B0400000000000000" pitchFamily="50" charset="-128"/>
              </a:rPr>
              <a:t>郵便</a:t>
            </a:r>
            <a:r>
              <a:rPr lang="ja-JP" altLang="en-US" sz="1100" dirty="0">
                <a:latin typeface="游ゴシック" panose="020B0400000000000000" pitchFamily="50" charset="-128"/>
                <a:ea typeface="游ゴシック" panose="020B0400000000000000" pitchFamily="50" charset="-128"/>
              </a:rPr>
              <a:t>番号・</a:t>
            </a:r>
            <a:r>
              <a:rPr lang="ja-JP" altLang="en-US" sz="1100" dirty="0" smtClean="0">
                <a:latin typeface="游ゴシック" panose="020B0400000000000000" pitchFamily="50" charset="-128"/>
                <a:ea typeface="游ゴシック" panose="020B0400000000000000" pitchFamily="50" charset="-128"/>
              </a:rPr>
              <a:t>住所・氏名（</a:t>
            </a:r>
            <a:r>
              <a:rPr lang="ja-JP" altLang="en-US" sz="1100" dirty="0">
                <a:latin typeface="游ゴシック" panose="020B0400000000000000" pitchFamily="50" charset="-128"/>
                <a:ea typeface="游ゴシック" panose="020B0400000000000000" pitchFamily="50" charset="-128"/>
              </a:rPr>
              <a:t>ふりがな）</a:t>
            </a:r>
            <a:br>
              <a:rPr lang="ja-JP" altLang="en-US"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③</a:t>
            </a:r>
            <a:r>
              <a:rPr lang="ja-JP" altLang="en-US" sz="1100" dirty="0" smtClean="0">
                <a:latin typeface="游ゴシック" panose="020B0400000000000000" pitchFamily="50" charset="-128"/>
                <a:ea typeface="游ゴシック" panose="020B0400000000000000" pitchFamily="50" charset="-128"/>
              </a:rPr>
              <a:t>電話・</a:t>
            </a:r>
            <a:r>
              <a:rPr lang="en-US" altLang="ja-JP" sz="1100" dirty="0" smtClean="0">
                <a:latin typeface="游ゴシック" panose="020B0400000000000000" pitchFamily="50" charset="-128"/>
                <a:ea typeface="游ゴシック" panose="020B0400000000000000" pitchFamily="50" charset="-128"/>
              </a:rPr>
              <a:t>FA</a:t>
            </a:r>
            <a:r>
              <a:rPr lang="en-US" altLang="ja-JP" sz="1100" dirty="0">
                <a:latin typeface="游ゴシック" panose="020B0400000000000000" pitchFamily="50" charset="-128"/>
                <a:ea typeface="游ゴシック" panose="020B0400000000000000" pitchFamily="50" charset="-128"/>
              </a:rPr>
              <a:t>X</a:t>
            </a:r>
            <a:r>
              <a:rPr lang="ja-JP" altLang="en-US" sz="1100" dirty="0" smtClean="0">
                <a:latin typeface="游ゴシック" panose="020B0400000000000000" pitchFamily="50" charset="-128"/>
                <a:ea typeface="游ゴシック" panose="020B0400000000000000" pitchFamily="50" charset="-128"/>
              </a:rPr>
              <a:t>番号　</a:t>
            </a:r>
            <a:r>
              <a:rPr lang="ja-JP" altLang="en-US" sz="1100" dirty="0">
                <a:latin typeface="游ゴシック" panose="020B0400000000000000" pitchFamily="50" charset="-128"/>
                <a:ea typeface="游ゴシック" panose="020B0400000000000000" pitchFamily="50" charset="-128"/>
              </a:rPr>
              <a:t>④</a:t>
            </a:r>
            <a:r>
              <a:rPr lang="ja-JP" altLang="en-US" sz="1100" dirty="0" smtClean="0">
                <a:latin typeface="游ゴシック" panose="020B0400000000000000" pitchFamily="50" charset="-128"/>
                <a:ea typeface="游ゴシック" panose="020B0400000000000000" pitchFamily="50" charset="-128"/>
              </a:rPr>
              <a:t>応募人数</a:t>
            </a:r>
            <a:endParaRPr lang="en-US" altLang="ja-JP" sz="1100" dirty="0" smtClean="0">
              <a:latin typeface="游ゴシック" panose="020B0400000000000000" pitchFamily="50" charset="-128"/>
              <a:ea typeface="游ゴシック" panose="020B0400000000000000" pitchFamily="50" charset="-128"/>
            </a:endParaRPr>
          </a:p>
          <a:p>
            <a:pPr>
              <a:spcAft>
                <a:spcPts val="600"/>
              </a:spcAft>
            </a:pPr>
            <a:r>
              <a:rPr lang="ja-JP" altLang="en-US" sz="1100" dirty="0">
                <a:latin typeface="游ゴシック" panose="020B0400000000000000" pitchFamily="50" charset="-128"/>
                <a:ea typeface="游ゴシック" panose="020B0400000000000000" pitchFamily="50" charset="-128"/>
              </a:rPr>
              <a:t>⑤</a:t>
            </a:r>
            <a:r>
              <a:rPr lang="ja-JP" altLang="en-US" sz="1100" dirty="0" smtClean="0">
                <a:latin typeface="游ゴシック" panose="020B0400000000000000" pitchFamily="50" charset="-128"/>
                <a:ea typeface="游ゴシック" panose="020B0400000000000000" pitchFamily="50" charset="-128"/>
              </a:rPr>
              <a:t>託児希望の有無 </a:t>
            </a:r>
            <a:r>
              <a:rPr lang="en-US" altLang="ja-JP" sz="1100" dirty="0" smtClean="0">
                <a:latin typeface="游ゴシック" panose="020B0400000000000000" pitchFamily="50" charset="-128"/>
                <a:ea typeface="游ゴシック" panose="020B0400000000000000" pitchFamily="50" charset="-128"/>
              </a:rPr>
              <a:t>(</a:t>
            </a:r>
            <a:r>
              <a:rPr lang="ja-JP" altLang="en-US" sz="1100" dirty="0" smtClean="0">
                <a:latin typeface="游ゴシック" panose="020B0400000000000000" pitchFamily="50" charset="-128"/>
                <a:ea typeface="游ゴシック" panose="020B0400000000000000" pitchFamily="50" charset="-128"/>
              </a:rPr>
              <a:t>有の場合子どもの名前・ふりがな・年齢）　⑥親子</a:t>
            </a:r>
            <a:r>
              <a:rPr lang="ja-JP" altLang="en-US" sz="1100" dirty="0">
                <a:latin typeface="游ゴシック" panose="020B0400000000000000" pitchFamily="50" charset="-128"/>
                <a:ea typeface="游ゴシック" panose="020B0400000000000000" pitchFamily="50" charset="-128"/>
              </a:rPr>
              <a:t>ルーム希望の有無</a:t>
            </a:r>
            <a:endParaRPr kumimoji="1" lang="en-US" altLang="ja-JP" sz="1100" dirty="0" smtClean="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a:t>
            </a:r>
            <a:r>
              <a:rPr lang="ja-JP" altLang="en-US" sz="1100" dirty="0" smtClean="0">
                <a:latin typeface="游ゴシック" panose="020B0400000000000000" pitchFamily="50" charset="-128"/>
                <a:ea typeface="游ゴシック" panose="020B0400000000000000" pitchFamily="50" charset="-128"/>
              </a:rPr>
              <a:t>申し込み・問合せ先</a:t>
            </a:r>
            <a:endParaRPr lang="en-US" altLang="ja-JP" sz="1100" dirty="0" smtClean="0">
              <a:latin typeface="游ゴシック" panose="020B0400000000000000" pitchFamily="50" charset="-128"/>
              <a:ea typeface="游ゴシック" panose="020B0400000000000000" pitchFamily="50" charset="-128"/>
            </a:endParaRPr>
          </a:p>
          <a:p>
            <a:r>
              <a:rPr lang="ja-JP" altLang="en-US" sz="1100" dirty="0" smtClean="0">
                <a:latin typeface="游ゴシック" panose="020B0400000000000000" pitchFamily="50" charset="-128"/>
                <a:ea typeface="游ゴシック" panose="020B0400000000000000" pitchFamily="50" charset="-128"/>
              </a:rPr>
              <a:t>　大津市 人権・男女共同参画課</a:t>
            </a:r>
            <a:endParaRPr lang="en-US" altLang="ja-JP" sz="1100" dirty="0" smtClean="0">
              <a:latin typeface="游ゴシック" panose="020B0400000000000000" pitchFamily="50" charset="-128"/>
              <a:ea typeface="游ゴシック" panose="020B0400000000000000" pitchFamily="50" charset="-128"/>
            </a:endParaRPr>
          </a:p>
          <a:p>
            <a:r>
              <a:rPr lang="ja-JP" altLang="en-US" sz="1100" dirty="0" smtClean="0">
                <a:latin typeface="游ゴシック" panose="020B0400000000000000" pitchFamily="50" charset="-128"/>
                <a:ea typeface="游ゴシック" panose="020B0400000000000000" pitchFamily="50" charset="-128"/>
              </a:rPr>
              <a:t>　</a:t>
            </a:r>
            <a:r>
              <a:rPr lang="zh-CN" altLang="en-US" sz="1100" dirty="0" smtClean="0">
                <a:latin typeface="游ゴシック" panose="020B0400000000000000" pitchFamily="50" charset="-128"/>
                <a:ea typeface="游ゴシック" panose="020B0400000000000000" pitchFamily="50" charset="-128"/>
              </a:rPr>
              <a:t>〒</a:t>
            </a:r>
            <a:r>
              <a:rPr lang="en-US" altLang="zh-CN" sz="1100" dirty="0">
                <a:latin typeface="游ゴシック" panose="020B0400000000000000" pitchFamily="50" charset="-128"/>
                <a:ea typeface="游ゴシック" panose="020B0400000000000000" pitchFamily="50" charset="-128"/>
              </a:rPr>
              <a:t>520-0047 </a:t>
            </a:r>
            <a:r>
              <a:rPr lang="zh-CN" altLang="en-US" sz="1100" dirty="0">
                <a:latin typeface="游ゴシック" panose="020B0400000000000000" pitchFamily="50" charset="-128"/>
                <a:ea typeface="游ゴシック" panose="020B0400000000000000" pitchFamily="50" charset="-128"/>
              </a:rPr>
              <a:t>大津市浜大津四丁目</a:t>
            </a:r>
            <a:r>
              <a:rPr lang="en-US" altLang="zh-CN" sz="1100" dirty="0">
                <a:latin typeface="游ゴシック" panose="020B0400000000000000" pitchFamily="50" charset="-128"/>
                <a:ea typeface="游ゴシック" panose="020B0400000000000000" pitchFamily="50" charset="-128"/>
              </a:rPr>
              <a:t>1-1</a:t>
            </a:r>
            <a:r>
              <a:rPr lang="zh-CN" altLang="en-US" sz="1100" dirty="0">
                <a:latin typeface="游ゴシック" panose="020B0400000000000000" pitchFamily="50" charset="-128"/>
                <a:ea typeface="游ゴシック" panose="020B0400000000000000" pitchFamily="50" charset="-128"/>
              </a:rPr>
              <a:t>　</a:t>
            </a:r>
            <a:endParaRPr lang="en-US" altLang="zh-CN" sz="1100" dirty="0" smtClean="0">
              <a:latin typeface="游ゴシック" panose="020B0400000000000000" pitchFamily="50" charset="-128"/>
              <a:ea typeface="游ゴシック" panose="020B0400000000000000" pitchFamily="50" charset="-128"/>
            </a:endParaRPr>
          </a:p>
          <a:p>
            <a:r>
              <a:rPr lang="ja-JP" altLang="en-US" sz="1100" dirty="0" smtClean="0">
                <a:latin typeface="游ゴシック" panose="020B0400000000000000" pitchFamily="50" charset="-128"/>
                <a:ea typeface="游ゴシック" panose="020B0400000000000000" pitchFamily="50" charset="-128"/>
              </a:rPr>
              <a:t>    　                </a:t>
            </a:r>
            <a:r>
              <a:rPr lang="zh-CN" altLang="en-US" sz="1100" dirty="0" smtClean="0">
                <a:latin typeface="游ゴシック" panose="020B0400000000000000" pitchFamily="50" charset="-128"/>
                <a:ea typeface="游ゴシック" panose="020B0400000000000000" pitchFamily="50" charset="-128"/>
              </a:rPr>
              <a:t>明日</a:t>
            </a:r>
            <a:r>
              <a:rPr lang="zh-CN" altLang="en-US" sz="1100" dirty="0">
                <a:latin typeface="游ゴシック" panose="020B0400000000000000" pitchFamily="50" charset="-128"/>
                <a:ea typeface="游ゴシック" panose="020B0400000000000000" pitchFamily="50" charset="-128"/>
              </a:rPr>
              <a:t>都浜大津</a:t>
            </a:r>
            <a:r>
              <a:rPr lang="en-US" altLang="zh-CN" sz="1100" dirty="0">
                <a:latin typeface="游ゴシック" panose="020B0400000000000000" pitchFamily="50" charset="-128"/>
                <a:ea typeface="游ゴシック" panose="020B0400000000000000" pitchFamily="50" charset="-128"/>
              </a:rPr>
              <a:t>1</a:t>
            </a:r>
            <a:r>
              <a:rPr lang="zh-CN" altLang="en-US" sz="1100" dirty="0">
                <a:latin typeface="游ゴシック" panose="020B0400000000000000" pitchFamily="50" charset="-128"/>
                <a:ea typeface="游ゴシック" panose="020B0400000000000000" pitchFamily="50" charset="-128"/>
              </a:rPr>
              <a:t>階</a:t>
            </a:r>
            <a:r>
              <a:rPr lang="ja-JP" altLang="en-US" sz="1100" dirty="0">
                <a:latin typeface="游ゴシック" panose="020B0400000000000000" pitchFamily="50" charset="-128"/>
                <a:ea typeface="游ゴシック" panose="020B0400000000000000" pitchFamily="50" charset="-128"/>
              </a:rPr>
              <a:t/>
            </a:r>
            <a:br>
              <a:rPr lang="ja-JP" altLang="en-US" sz="1100" dirty="0">
                <a:latin typeface="游ゴシック" panose="020B0400000000000000" pitchFamily="50" charset="-128"/>
                <a:ea typeface="游ゴシック" panose="020B0400000000000000" pitchFamily="50" charset="-128"/>
              </a:rPr>
            </a:br>
            <a:r>
              <a:rPr lang="en-US" altLang="ja-JP" sz="1100" dirty="0" smtClean="0">
                <a:latin typeface="游ゴシック" panose="020B0400000000000000" pitchFamily="50" charset="-128"/>
                <a:ea typeface="游ゴシック" panose="020B0400000000000000" pitchFamily="50" charset="-128"/>
              </a:rPr>
              <a:t>TEL</a:t>
            </a:r>
            <a:r>
              <a:rPr lang="ja-JP" altLang="en-US" sz="1100" dirty="0" smtClean="0">
                <a:latin typeface="游ゴシック" panose="020B0400000000000000" pitchFamily="50" charset="-128"/>
                <a:ea typeface="游ゴシック" panose="020B0400000000000000" pitchFamily="50" charset="-128"/>
              </a:rPr>
              <a:t>：</a:t>
            </a:r>
            <a:r>
              <a:rPr lang="en-US" altLang="ja-JP" sz="1100" dirty="0" smtClean="0">
                <a:latin typeface="游ゴシック" panose="020B0400000000000000" pitchFamily="50" charset="-128"/>
                <a:ea typeface="游ゴシック" panose="020B0400000000000000" pitchFamily="50" charset="-128"/>
              </a:rPr>
              <a:t> 077-528-2791</a:t>
            </a:r>
            <a:r>
              <a:rPr lang="ja-JP" altLang="en-US" sz="1100" dirty="0" smtClean="0">
                <a:latin typeface="游ゴシック" panose="020B0400000000000000" pitchFamily="50" charset="-128"/>
                <a:ea typeface="游ゴシック" panose="020B0400000000000000" pitchFamily="50" charset="-128"/>
              </a:rPr>
              <a:t>　</a:t>
            </a:r>
            <a:r>
              <a:rPr lang="en-US" altLang="ja-JP" sz="1100" dirty="0" smtClean="0">
                <a:latin typeface="游ゴシック" panose="020B0400000000000000" pitchFamily="50" charset="-128"/>
                <a:ea typeface="游ゴシック" panose="020B0400000000000000" pitchFamily="50" charset="-128"/>
              </a:rPr>
              <a:t>FAX</a:t>
            </a:r>
            <a:r>
              <a:rPr lang="ja-JP" altLang="en-US" sz="1100" dirty="0" smtClean="0">
                <a:latin typeface="游ゴシック" panose="020B0400000000000000" pitchFamily="50" charset="-128"/>
                <a:ea typeface="游ゴシック" panose="020B0400000000000000" pitchFamily="50" charset="-128"/>
              </a:rPr>
              <a:t>：</a:t>
            </a:r>
            <a:r>
              <a:rPr lang="en-US" altLang="ja-JP" sz="1100" dirty="0" smtClean="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077-527-6288</a:t>
            </a:r>
            <a:br>
              <a:rPr lang="en-US" altLang="ja-JP" sz="1100" dirty="0">
                <a:latin typeface="游ゴシック" panose="020B0400000000000000" pitchFamily="50" charset="-128"/>
                <a:ea typeface="游ゴシック" panose="020B0400000000000000" pitchFamily="50" charset="-128"/>
              </a:rPr>
            </a:br>
            <a:r>
              <a:rPr lang="en-US" altLang="ja-JP" sz="1100" dirty="0">
                <a:latin typeface="游ゴシック" panose="020B0400000000000000" pitchFamily="50" charset="-128"/>
                <a:ea typeface="游ゴシック" panose="020B0400000000000000" pitchFamily="50" charset="-128"/>
              </a:rPr>
              <a:t>E</a:t>
            </a:r>
            <a:r>
              <a:rPr lang="ja-JP" altLang="en-US" sz="1100" dirty="0">
                <a:latin typeface="游ゴシック" panose="020B0400000000000000" pitchFamily="50" charset="-128"/>
                <a:ea typeface="游ゴシック" panose="020B0400000000000000" pitchFamily="50" charset="-128"/>
              </a:rPr>
              <a:t>メール：</a:t>
            </a:r>
            <a:r>
              <a:rPr lang="en-US" altLang="ja-JP" sz="1100" dirty="0" smtClean="0">
                <a:latin typeface="游ゴシック" panose="020B0400000000000000" pitchFamily="50" charset="-128"/>
                <a:ea typeface="游ゴシック" panose="020B0400000000000000" pitchFamily="50" charset="-128"/>
              </a:rPr>
              <a:t>otsu1006@city.otsu.lg.jp</a:t>
            </a:r>
            <a:endParaRPr kumimoji="1" lang="ja-JP" altLang="en-US" sz="1100" dirty="0">
              <a:latin typeface="游ゴシック" panose="020B0400000000000000" pitchFamily="50" charset="-128"/>
              <a:ea typeface="游ゴシック" panose="020B0400000000000000" pitchFamily="50" charset="-128"/>
            </a:endParaRPr>
          </a:p>
        </p:txBody>
      </p:sp>
      <p:pic>
        <p:nvPicPr>
          <p:cNvPr id="77" name="図 7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983311" y="7560246"/>
            <a:ext cx="453817" cy="358832"/>
          </a:xfrm>
          <a:prstGeom prst="rect">
            <a:avLst/>
          </a:prstGeom>
        </p:spPr>
      </p:pic>
      <p:sp>
        <p:nvSpPr>
          <p:cNvPr id="17" name="正方形/長方形 16"/>
          <p:cNvSpPr/>
          <p:nvPr/>
        </p:nvSpPr>
        <p:spPr>
          <a:xfrm>
            <a:off x="60928" y="2992554"/>
            <a:ext cx="6736144" cy="430887"/>
          </a:xfrm>
          <a:prstGeom prst="rect">
            <a:avLst/>
          </a:prstGeom>
          <a:ln>
            <a:solidFill>
              <a:schemeClr val="bg1">
                <a:lumMod val="50000"/>
              </a:schemeClr>
            </a:solidFill>
            <a:prstDash val="sysDot"/>
          </a:ln>
        </p:spPr>
        <p:txBody>
          <a:bodyPr wrap="square">
            <a:spAutoFit/>
          </a:bodyPr>
          <a:lstStyle/>
          <a:p>
            <a:pPr algn="just">
              <a:spcAft>
                <a:spcPts val="600"/>
              </a:spcAft>
            </a:pPr>
            <a:r>
              <a:rPr lang="ja-JP" altLang="en-US" sz="1100" b="1" dirty="0" smtClean="0">
                <a:latin typeface="游ゴシック" panose="020B0400000000000000" pitchFamily="50" charset="-128"/>
                <a:ea typeface="游ゴシック" panose="020B0400000000000000" pitchFamily="50" charset="-128"/>
              </a:rPr>
              <a:t>紙面で紹介している貸館及び催し物のご案内はコロナウイルス感染</a:t>
            </a:r>
            <a:r>
              <a:rPr lang="ja-JP" altLang="en-US" sz="1100" b="1" dirty="0">
                <a:latin typeface="游ゴシック" panose="020B0400000000000000" pitchFamily="50" charset="-128"/>
                <a:ea typeface="游ゴシック" panose="020B0400000000000000" pitchFamily="50" charset="-128"/>
              </a:rPr>
              <a:t>の拡大状況により変更する場合</a:t>
            </a:r>
            <a:r>
              <a:rPr lang="ja-JP" altLang="en-US" sz="1100" b="1" dirty="0" smtClean="0">
                <a:latin typeface="游ゴシック" panose="020B0400000000000000" pitchFamily="50" charset="-128"/>
                <a:ea typeface="游ゴシック" panose="020B0400000000000000" pitchFamily="50" charset="-128"/>
              </a:rPr>
              <a:t>が　　ございますので、予めご了承</a:t>
            </a:r>
            <a:r>
              <a:rPr lang="ja-JP" altLang="en-US" sz="1100" b="1" dirty="0">
                <a:latin typeface="游ゴシック" panose="020B0400000000000000" pitchFamily="50" charset="-128"/>
                <a:ea typeface="游ゴシック" panose="020B0400000000000000" pitchFamily="50" charset="-128"/>
              </a:rPr>
              <a:t>ください。</a:t>
            </a:r>
            <a:endParaRPr lang="en-US" altLang="ja-JP" sz="1100" b="1" dirty="0">
              <a:latin typeface="游ゴシック" panose="020B0400000000000000" pitchFamily="50" charset="-128"/>
              <a:ea typeface="游ゴシック" panose="020B0400000000000000" pitchFamily="50" charset="-128"/>
            </a:endParaRPr>
          </a:p>
        </p:txBody>
      </p:sp>
      <p:pic>
        <p:nvPicPr>
          <p:cNvPr id="21" name="図 20"/>
          <p:cNvPicPr>
            <a:picLocks noChangeAspect="1"/>
          </p:cNvPicPr>
          <p:nvPr/>
        </p:nvPicPr>
        <p:blipFill rotWithShape="1">
          <a:blip r:embed="rId16" cstate="print">
            <a:extLst>
              <a:ext uri="{BEBA8EAE-BF5A-486C-A8C5-ECC9F3942E4B}">
                <a14:imgProps xmlns:a14="http://schemas.microsoft.com/office/drawing/2010/main">
                  <a14:imgLayer r:embed="rId17">
                    <a14:imgEffect>
                      <a14:brightnessContrast bright="40000"/>
                    </a14:imgEffect>
                  </a14:imgLayer>
                </a14:imgProps>
              </a:ext>
              <a:ext uri="{28A0092B-C50C-407E-A947-70E740481C1C}">
                <a14:useLocalDpi xmlns:a14="http://schemas.microsoft.com/office/drawing/2010/main" val="0"/>
              </a:ext>
            </a:extLst>
          </a:blip>
          <a:srcRect l="5760" t="27470" r="60301" b="44217"/>
          <a:stretch/>
        </p:blipFill>
        <p:spPr>
          <a:xfrm>
            <a:off x="2298825" y="6413500"/>
            <a:ext cx="1340906" cy="838944"/>
          </a:xfrm>
          <a:prstGeom prst="rect">
            <a:avLst/>
          </a:prstGeom>
          <a:ln w="6350">
            <a:solidFill>
              <a:schemeClr val="bg1">
                <a:lumMod val="65000"/>
              </a:schemeClr>
            </a:solidFill>
          </a:ln>
        </p:spPr>
      </p:pic>
    </p:spTree>
    <p:extLst>
      <p:ext uri="{BB962C8B-B14F-4D97-AF65-F5344CB8AC3E}">
        <p14:creationId xmlns:p14="http://schemas.microsoft.com/office/powerpoint/2010/main" val="373631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9" name="Picture 125" descr="https://tigpig.com/wp-content/2012/03/120324_1500_120222_tigpig_640_480_b.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2" r="18514"/>
          <a:stretch/>
        </p:blipFill>
        <p:spPr bwMode="auto">
          <a:xfrm>
            <a:off x="90184" y="244739"/>
            <a:ext cx="1153670" cy="1061895"/>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 descr="ãclip artãã®ç»åæ¤ç´¢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4" descr="ãclip artãã®ç»åæ¤ç´¢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6" descr="ãclip artãã®ç»åæ¤ç´¢çµæ"/>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正方形/長方形 17"/>
          <p:cNvSpPr/>
          <p:nvPr/>
        </p:nvSpPr>
        <p:spPr>
          <a:xfrm>
            <a:off x="6402145" y="6222485"/>
            <a:ext cx="441146" cy="3098215"/>
          </a:xfrm>
          <a:prstGeom prst="rect">
            <a:avLst/>
          </a:prstGeom>
        </p:spPr>
        <p:txBody>
          <a:bodyPr vert="eaVert" wrap="square">
            <a:spAutoFit/>
          </a:bodyPr>
          <a:lstStyle/>
          <a:p>
            <a:pPr>
              <a:lnSpc>
                <a:spcPts val="2000"/>
              </a:lnSpc>
            </a:pPr>
            <a:r>
              <a:rPr lang="ja-JP" altLang="en-US" sz="1400" dirty="0">
                <a:latin typeface="HGPｺﾞｼｯｸM" panose="020B0600000000000000" pitchFamily="50" charset="-128"/>
                <a:ea typeface="HGPｺﾞｼｯｸM" panose="020B0600000000000000" pitchFamily="50" charset="-128"/>
              </a:rPr>
              <a:t>・ごみは</a:t>
            </a:r>
            <a:r>
              <a:rPr lang="ja-JP" altLang="en-US" sz="1400" dirty="0">
                <a:latin typeface="HGPｺﾞｼｯｸE" panose="020B0900000000000000" pitchFamily="50" charset="-128"/>
                <a:ea typeface="HGPｺﾞｼｯｸE" panose="020B0900000000000000" pitchFamily="50" charset="-128"/>
              </a:rPr>
              <a:t>８時３０分まで</a:t>
            </a:r>
            <a:r>
              <a:rPr lang="ja-JP" altLang="en-US" sz="1400" dirty="0">
                <a:latin typeface="HGPｺﾞｼｯｸM" panose="020B0600000000000000" pitchFamily="50" charset="-128"/>
                <a:ea typeface="HGPｺﾞｼｯｸM" panose="020B0600000000000000" pitchFamily="50" charset="-128"/>
              </a:rPr>
              <a:t>に出してください</a:t>
            </a:r>
          </a:p>
        </p:txBody>
      </p:sp>
      <p:grpSp>
        <p:nvGrpSpPr>
          <p:cNvPr id="21" name="グループ化 20"/>
          <p:cNvGrpSpPr/>
          <p:nvPr/>
        </p:nvGrpSpPr>
        <p:grpSpPr>
          <a:xfrm>
            <a:off x="3397448" y="6053782"/>
            <a:ext cx="4120754" cy="58504"/>
            <a:chOff x="-739209" y="5614997"/>
            <a:chExt cx="10206191" cy="45719"/>
          </a:xfrm>
        </p:grpSpPr>
        <p:pic>
          <p:nvPicPr>
            <p:cNvPr id="67" name="図 66"/>
            <p:cNvPicPr>
              <a:picLocks noChangeAspect="1"/>
            </p:cNvPicPr>
            <p:nvPr/>
          </p:nvPicPr>
          <p:blipFill rotWithShape="1">
            <a:blip r:embed="rId4" cstate="screen">
              <a:clrChange>
                <a:clrFrom>
                  <a:srgbClr val="FFFFFF"/>
                </a:clrFrom>
                <a:clrTo>
                  <a:srgbClr val="FFFFFF">
                    <a:alpha val="0"/>
                  </a:srgbClr>
                </a:clrTo>
              </a:clrChange>
              <a:grayscl/>
              <a:extLst>
                <a:ext uri="{28A0092B-C50C-407E-A947-70E740481C1C}">
                  <a14:useLocalDpi xmlns:a14="http://schemas.microsoft.com/office/drawing/2010/main"/>
                </a:ext>
              </a:extLst>
            </a:blip>
            <a:srcRect l="-924" r="-710"/>
            <a:stretch/>
          </p:blipFill>
          <p:spPr>
            <a:xfrm>
              <a:off x="-739209" y="5614997"/>
              <a:ext cx="5294037" cy="45719"/>
            </a:xfrm>
            <a:prstGeom prst="rect">
              <a:avLst/>
            </a:prstGeom>
          </p:spPr>
        </p:pic>
        <p:pic>
          <p:nvPicPr>
            <p:cNvPr id="68" name="図 67"/>
            <p:cNvPicPr>
              <a:picLocks noChangeAspect="1"/>
            </p:cNvPicPr>
            <p:nvPr/>
          </p:nvPicPr>
          <p:blipFill rotWithShape="1">
            <a:blip r:embed="rId4" cstate="screen">
              <a:clrChange>
                <a:clrFrom>
                  <a:srgbClr val="FFFFFF"/>
                </a:clrFrom>
                <a:clrTo>
                  <a:srgbClr val="FFFFFF">
                    <a:alpha val="0"/>
                  </a:srgbClr>
                </a:clrTo>
              </a:clrChange>
              <a:grayscl/>
              <a:extLst>
                <a:ext uri="{28A0092B-C50C-407E-A947-70E740481C1C}">
                  <a14:useLocalDpi xmlns:a14="http://schemas.microsoft.com/office/drawing/2010/main"/>
                </a:ext>
              </a:extLst>
            </a:blip>
            <a:srcRect l="-924" r="-710"/>
            <a:stretch/>
          </p:blipFill>
          <p:spPr>
            <a:xfrm>
              <a:off x="4172945" y="5614997"/>
              <a:ext cx="5294037" cy="45719"/>
            </a:xfrm>
            <a:prstGeom prst="rect">
              <a:avLst/>
            </a:prstGeom>
          </p:spPr>
        </p:pic>
      </p:grpSp>
      <p:pic>
        <p:nvPicPr>
          <p:cNvPr id="60" name="ペットボトル" descr="C:\Users\06840\Desktop\ごみ分別アイコン\gomipet.gif"/>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96250" y="487870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6825" y="487870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57400" y="487870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91300" y="487870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不燃" descr="C:\Users\06840\Desktop\ごみ分別アイコン\gomihunen.gif"/>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62350" y="48787050"/>
            <a:ext cx="438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ペットボトル" descr="C:\Users\06840\Desktop\ごみ分別アイコン\gomipet.gif"/>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96250" y="487870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6825" y="487870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57400" y="487870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91300" y="487870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不燃" descr="C:\Users\06840\Desktop\ごみ分別アイコン\gomihunen.gif"/>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62350" y="48787050"/>
            <a:ext cx="438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0" descr="マイバッグごみごん②-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flipH="1">
            <a:off x="6432455" y="9321907"/>
            <a:ext cx="380526" cy="51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 name="グループ化 122"/>
          <p:cNvGrpSpPr/>
          <p:nvPr/>
        </p:nvGrpSpPr>
        <p:grpSpPr>
          <a:xfrm>
            <a:off x="-298643" y="198866"/>
            <a:ext cx="7321875" cy="78811"/>
            <a:chOff x="-254798" y="246762"/>
            <a:chExt cx="7321875" cy="78811"/>
          </a:xfrm>
        </p:grpSpPr>
        <p:cxnSp>
          <p:nvCxnSpPr>
            <p:cNvPr id="124" name="直線コネクタ 123"/>
            <p:cNvCxnSpPr/>
            <p:nvPr/>
          </p:nvCxnSpPr>
          <p:spPr>
            <a:xfrm>
              <a:off x="-153215" y="325573"/>
              <a:ext cx="722029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254798" y="246762"/>
              <a:ext cx="7220292" cy="0"/>
            </a:xfrm>
            <a:prstGeom prst="line">
              <a:avLst/>
            </a:prstGeom>
            <a:ln w="38100" cmpd="sng">
              <a:solidFill>
                <a:schemeClr val="bg1">
                  <a:lumMod val="65000"/>
                </a:schemeClr>
              </a:solidFill>
            </a:ln>
          </p:spPr>
          <p:style>
            <a:lnRef idx="1">
              <a:schemeClr val="dk1"/>
            </a:lnRef>
            <a:fillRef idx="0">
              <a:schemeClr val="dk1"/>
            </a:fillRef>
            <a:effectRef idx="0">
              <a:schemeClr val="dk1"/>
            </a:effectRef>
            <a:fontRef idx="minor">
              <a:schemeClr val="tx1"/>
            </a:fontRef>
          </p:style>
        </p:cxnSp>
      </p:grpSp>
      <p:sp>
        <p:nvSpPr>
          <p:cNvPr id="126" name="テキスト ボックス 125"/>
          <p:cNvSpPr txBox="1"/>
          <p:nvPr/>
        </p:nvSpPr>
        <p:spPr>
          <a:xfrm>
            <a:off x="5261629" y="-18591"/>
            <a:ext cx="2121905" cy="261610"/>
          </a:xfrm>
          <a:prstGeom prst="rect">
            <a:avLst/>
          </a:prstGeom>
          <a:noFill/>
        </p:spPr>
        <p:txBody>
          <a:bodyPr wrap="square" rtlCol="0">
            <a:spAutoFit/>
          </a:bodyPr>
          <a:lstStyle/>
          <a:p>
            <a:r>
              <a:rPr lang="en-US" altLang="ja-JP" sz="1100" b="1" dirty="0" err="1">
                <a:latin typeface="Bradley Hand ITC" panose="03070402050302030203" pitchFamily="66" charset="0"/>
                <a:ea typeface="HGPｺﾞｼｯｸM" panose="020B0600000000000000" pitchFamily="50" charset="-128"/>
              </a:rPr>
              <a:t>n</a:t>
            </a:r>
            <a:r>
              <a:rPr kumimoji="1" lang="en-US" altLang="ja-JP" sz="1100" b="1" dirty="0" err="1">
                <a:latin typeface="Bradley Hand ITC" panose="03070402050302030203" pitchFamily="66" charset="0"/>
                <a:ea typeface="HGPｺﾞｼｯｸM" panose="020B0600000000000000" pitchFamily="50" charset="-128"/>
              </a:rPr>
              <a:t>agarand</a:t>
            </a:r>
            <a:r>
              <a:rPr kumimoji="1" lang="en-US" altLang="ja-JP" sz="1100" b="1" dirty="0">
                <a:latin typeface="Bradley Hand ITC" panose="03070402050302030203" pitchFamily="66" charset="0"/>
                <a:ea typeface="HGPｺﾞｼｯｸM" panose="020B0600000000000000" pitchFamily="50" charset="-128"/>
              </a:rPr>
              <a:t>  </a:t>
            </a:r>
            <a:r>
              <a:rPr kumimoji="1" lang="en-US" altLang="ja-JP" sz="1100" b="1" dirty="0" smtClean="0">
                <a:latin typeface="Bradley Hand ITC" panose="03070402050302030203" pitchFamily="66" charset="0"/>
                <a:ea typeface="HGPｺﾞｼｯｸM" panose="020B0600000000000000" pitchFamily="50" charset="-128"/>
              </a:rPr>
              <a:t>August, </a:t>
            </a:r>
            <a:r>
              <a:rPr kumimoji="1" lang="en-US" altLang="ja-JP" sz="1100" b="1" dirty="0">
                <a:latin typeface="Bradley Hand ITC" panose="03070402050302030203" pitchFamily="66" charset="0"/>
                <a:ea typeface="HGPｺﾞｼｯｸM" panose="020B0600000000000000" pitchFamily="50" charset="-128"/>
              </a:rPr>
              <a:t>2020</a:t>
            </a:r>
            <a:endParaRPr kumimoji="1" lang="ja-JP" altLang="en-US" sz="1100" dirty="0">
              <a:latin typeface="Cambria" panose="02040503050406030204" pitchFamily="18" charset="0"/>
              <a:ea typeface="HGPｺﾞｼｯｸM" panose="020B0600000000000000" pitchFamily="50" charset="-128"/>
            </a:endParaRPr>
          </a:p>
        </p:txBody>
      </p:sp>
      <p:sp>
        <p:nvSpPr>
          <p:cNvPr id="8" name="テキスト ボックス 2"/>
          <p:cNvSpPr txBox="1"/>
          <p:nvPr/>
        </p:nvSpPr>
        <p:spPr>
          <a:xfrm>
            <a:off x="174632" y="549279"/>
            <a:ext cx="2856348" cy="5132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altLang="en-US" sz="3600" b="1" dirty="0" smtClean="0">
                <a:ln w="6600">
                  <a:solidFill>
                    <a:schemeClr val="accent2">
                      <a:lumMod val="75000"/>
                    </a:schemeClr>
                  </a:solidFill>
                  <a:prstDash val="solid"/>
                </a:ln>
                <a:solidFill>
                  <a:schemeClr val="accent4">
                    <a:lumMod val="60000"/>
                    <a:lumOff val="40000"/>
                  </a:schemeClr>
                </a:solidFill>
                <a:effectLst>
                  <a:outerShdw dist="38100" dir="2700000" algn="tl" rotWithShape="0">
                    <a:schemeClr val="accent2"/>
                  </a:outerShdw>
                </a:effectLst>
                <a:ea typeface="HG創英角ﾎﾟｯﾌﾟ体" panose="040B0A09000000000000" pitchFamily="49" charset="-128"/>
                <a:cs typeface="Times New Roman" panose="02020603050405020304" pitchFamily="18" charset="0"/>
              </a:rPr>
              <a:t>まち協</a:t>
            </a:r>
            <a:r>
              <a:rPr lang="en-US" altLang="ja-JP" sz="3600" b="1" dirty="0" smtClean="0">
                <a:ln w="6600">
                  <a:solidFill>
                    <a:schemeClr val="accent2">
                      <a:lumMod val="75000"/>
                    </a:schemeClr>
                  </a:solidFill>
                  <a:prstDash val="solid"/>
                </a:ln>
                <a:solidFill>
                  <a:schemeClr val="accent4">
                    <a:lumMod val="60000"/>
                    <a:lumOff val="40000"/>
                  </a:schemeClr>
                </a:solidFill>
                <a:effectLst>
                  <a:outerShdw dist="38100" dir="2700000" algn="tl" rotWithShape="0">
                    <a:schemeClr val="accent2"/>
                  </a:outerShdw>
                </a:effectLst>
                <a:ea typeface="HG創英角ﾎﾟｯﾌﾟ体" panose="040B0A09000000000000" pitchFamily="49" charset="-128"/>
                <a:cs typeface="Times New Roman" panose="02020603050405020304" pitchFamily="18" charset="0"/>
              </a:rPr>
              <a:t>NEWS</a:t>
            </a:r>
            <a:endParaRPr lang="ja-JP" sz="3600" b="1" dirty="0">
              <a:ln w="6600">
                <a:solidFill>
                  <a:schemeClr val="accent2">
                    <a:lumMod val="75000"/>
                  </a:schemeClr>
                </a:solidFill>
                <a:prstDash val="solid"/>
              </a:ln>
              <a:solidFill>
                <a:schemeClr val="accent4">
                  <a:lumMod val="60000"/>
                  <a:lumOff val="40000"/>
                </a:schemeClr>
              </a:solidFill>
              <a:effectLst>
                <a:outerShdw dist="38100" dir="2700000" algn="tl" rotWithShape="0">
                  <a:schemeClr val="accent2"/>
                </a:outerShdw>
              </a:effectLst>
              <a:ea typeface="ＭＳ 明朝" panose="02020609040205080304" pitchFamily="17" charset="-128"/>
              <a:cs typeface="Times New Roman" panose="02020603050405020304" pitchFamily="18" charset="0"/>
            </a:endParaRPr>
          </a:p>
        </p:txBody>
      </p:sp>
      <p:sp>
        <p:nvSpPr>
          <p:cNvPr id="53" name="正方形/長方形 52"/>
          <p:cNvSpPr/>
          <p:nvPr/>
        </p:nvSpPr>
        <p:spPr>
          <a:xfrm>
            <a:off x="13783" y="4277656"/>
            <a:ext cx="2952536" cy="242828"/>
          </a:xfrm>
          <a:prstGeom prst="rect">
            <a:avLst/>
          </a:prstGeom>
          <a:solidFill>
            <a:schemeClr val="bg1">
              <a:lumMod val="50000"/>
            </a:schemeClr>
          </a:solidFill>
          <a:ln>
            <a:noFill/>
          </a:ln>
        </p:spPr>
        <p:txBody>
          <a:bodyPr wrap="square" tIns="36000" bIns="21600" anchor="ctr" anchorCtr="0">
            <a:spAutoFit/>
          </a:bodyPr>
          <a:lstStyle/>
          <a:p>
            <a:r>
              <a:rPr lang="en-US" altLang="ja-JP" sz="1200" b="1" kern="100" dirty="0">
                <a:solidFill>
                  <a:schemeClr val="bg1"/>
                </a:solidFill>
                <a:latin typeface="Century" panose="02040604050505020304" pitchFamily="18" charset="0"/>
                <a:ea typeface="游ゴシック" panose="020B0400000000000000" pitchFamily="50" charset="-128"/>
                <a:cs typeface="Arial" panose="020B0604020202020204" pitchFamily="34" charset="0"/>
              </a:rPr>
              <a:t>【</a:t>
            </a:r>
            <a:r>
              <a:rPr lang="ja-JP" altLang="en-US" sz="1200" b="1" kern="100" dirty="0">
                <a:solidFill>
                  <a:schemeClr val="bg1"/>
                </a:solidFill>
                <a:latin typeface="Century" panose="02040604050505020304" pitchFamily="18" charset="0"/>
                <a:ea typeface="游ゴシック" panose="020B0400000000000000" pitchFamily="50" charset="-128"/>
                <a:cs typeface="Arial" panose="020B0604020202020204" pitchFamily="34" charset="0"/>
              </a:rPr>
              <a:t>報告</a:t>
            </a:r>
            <a:r>
              <a:rPr lang="en-US" altLang="ja-JP" sz="1200" b="1" kern="100" dirty="0" smtClean="0">
                <a:solidFill>
                  <a:schemeClr val="bg1"/>
                </a:solidFill>
                <a:latin typeface="Century" panose="02040604050505020304" pitchFamily="18" charset="0"/>
                <a:ea typeface="游ゴシック" panose="020B0400000000000000" pitchFamily="50" charset="-128"/>
                <a:cs typeface="Arial" panose="020B0604020202020204" pitchFamily="34" charset="0"/>
              </a:rPr>
              <a:t>】</a:t>
            </a:r>
            <a:endParaRPr lang="en-US" altLang="ja-JP" sz="1200" b="1" dirty="0">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51039" y="4912975"/>
            <a:ext cx="3355671" cy="1354217"/>
          </a:xfrm>
          <a:prstGeom prst="rect">
            <a:avLst/>
          </a:prstGeom>
          <a:noFill/>
          <a:ln w="6350">
            <a:noFill/>
          </a:ln>
        </p:spPr>
        <p:txBody>
          <a:bodyPr wrap="square" rtlCol="0">
            <a:spAutoFit/>
          </a:bodyPr>
          <a:lstStyle/>
          <a:p>
            <a:pPr>
              <a:spcAft>
                <a:spcPts val="200"/>
              </a:spcAft>
            </a:pPr>
            <a:r>
              <a:rPr lang="ja-JP" altLang="en-US" sz="1100" dirty="0">
                <a:latin typeface="游ゴシック" panose="020B0400000000000000" pitchFamily="50" charset="-128"/>
                <a:ea typeface="游ゴシック" panose="020B0400000000000000" pitchFamily="50" charset="-128"/>
              </a:rPr>
              <a:t>実施日</a:t>
            </a:r>
            <a:r>
              <a:rPr lang="ja-JP" altLang="en-US" sz="1100" dirty="0" smtClean="0">
                <a:latin typeface="游ゴシック" panose="020B0400000000000000" pitchFamily="50" charset="-128"/>
                <a:ea typeface="游ゴシック" panose="020B0400000000000000" pitchFamily="50" charset="-128"/>
              </a:rPr>
              <a:t>：７月２日（木）</a:t>
            </a:r>
            <a:r>
              <a:rPr lang="ja-JP" altLang="en-US" sz="1100" dirty="0">
                <a:latin typeface="游ゴシック" panose="020B0400000000000000" pitchFamily="50" charset="-128"/>
                <a:ea typeface="游ゴシック" panose="020B0400000000000000" pitchFamily="50" charset="-128"/>
              </a:rPr>
              <a:t>　</a:t>
            </a:r>
            <a:r>
              <a:rPr lang="en-US" altLang="ja-JP" sz="1100" dirty="0" smtClean="0">
                <a:latin typeface="游ゴシック" panose="020B0400000000000000" pitchFamily="50" charset="-128"/>
                <a:ea typeface="游ゴシック" panose="020B0400000000000000" pitchFamily="50" charset="-128"/>
              </a:rPr>
              <a:t>14:00</a:t>
            </a:r>
            <a:r>
              <a:rPr lang="ja-JP" altLang="en-US" sz="1100" dirty="0" smtClean="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pPr>
              <a:spcAft>
                <a:spcPts val="200"/>
              </a:spcAft>
            </a:pPr>
            <a:r>
              <a:rPr lang="ja-JP" altLang="en-US" sz="1100" dirty="0">
                <a:latin typeface="游ゴシック" panose="020B0400000000000000" pitchFamily="50" charset="-128"/>
                <a:ea typeface="游ゴシック" panose="020B0400000000000000" pitchFamily="50" charset="-128"/>
              </a:rPr>
              <a:t>場　所</a:t>
            </a:r>
            <a:r>
              <a:rPr lang="ja-JP" altLang="en-US" sz="1100" dirty="0" smtClean="0">
                <a:latin typeface="游ゴシック" panose="020B0400000000000000" pitchFamily="50" charset="-128"/>
                <a:ea typeface="游ゴシック" panose="020B0400000000000000" pitchFamily="50" charset="-128"/>
              </a:rPr>
              <a:t>：長等コミュニティセンター　</a:t>
            </a:r>
            <a:endParaRPr lang="en-US" altLang="ja-JP" sz="1100" dirty="0" smtClean="0">
              <a:latin typeface="游ゴシック" panose="020B0400000000000000" pitchFamily="50" charset="-128"/>
              <a:ea typeface="游ゴシック" panose="020B0400000000000000" pitchFamily="50" charset="-128"/>
            </a:endParaRPr>
          </a:p>
          <a:p>
            <a:pPr>
              <a:spcAft>
                <a:spcPts val="200"/>
              </a:spcAft>
            </a:pPr>
            <a:r>
              <a:rPr lang="ja-JP" altLang="en-US" sz="1100" dirty="0" smtClean="0">
                <a:latin typeface="游ゴシック" panose="020B0400000000000000" pitchFamily="50" charset="-128"/>
                <a:ea typeface="游ゴシック" panose="020B0400000000000000" pitchFamily="50" charset="-128"/>
              </a:rPr>
              <a:t>講　師：山本長治郎 氏</a:t>
            </a:r>
            <a:endParaRPr lang="en-US" altLang="ja-JP" sz="1100" dirty="0" smtClean="0">
              <a:latin typeface="游ゴシック" panose="020B0400000000000000" pitchFamily="50" charset="-128"/>
              <a:ea typeface="游ゴシック" panose="020B0400000000000000" pitchFamily="50" charset="-128"/>
            </a:endParaRPr>
          </a:p>
          <a:p>
            <a:pPr algn="just">
              <a:spcAft>
                <a:spcPts val="300"/>
              </a:spcAft>
            </a:pPr>
            <a:r>
              <a:rPr lang="ja-JP" altLang="en-US" sz="1100" dirty="0">
                <a:latin typeface="游ゴシック" panose="020B0400000000000000" pitchFamily="50" charset="-128"/>
                <a:ea typeface="游ゴシック" panose="020B0400000000000000" pitchFamily="50" charset="-128"/>
              </a:rPr>
              <a:t>　</a:t>
            </a:r>
            <a:r>
              <a:rPr lang="en-US" altLang="ja-JP" sz="1100" dirty="0" smtClean="0">
                <a:latin typeface="游ゴシック" panose="020B0400000000000000" pitchFamily="50" charset="-128"/>
                <a:ea typeface="游ゴシック" panose="020B0400000000000000" pitchFamily="50" charset="-128"/>
              </a:rPr>
              <a:t>6</a:t>
            </a:r>
            <a:r>
              <a:rPr lang="en-US" altLang="ja-JP" sz="1100" dirty="0">
                <a:latin typeface="游ゴシック" panose="020B0400000000000000" pitchFamily="50" charset="-128"/>
                <a:ea typeface="游ゴシック" panose="020B0400000000000000" pitchFamily="50" charset="-128"/>
              </a:rPr>
              <a:t>5</a:t>
            </a:r>
            <a:r>
              <a:rPr lang="ja-JP" altLang="en-US" sz="1100" dirty="0" smtClean="0">
                <a:latin typeface="游ゴシック" panose="020B0400000000000000" pitchFamily="50" charset="-128"/>
                <a:ea typeface="游ゴシック" panose="020B0400000000000000" pitchFamily="50" charset="-128"/>
              </a:rPr>
              <a:t>歳以上の家庭で希望する方に菊苗</a:t>
            </a:r>
            <a:r>
              <a:rPr lang="ja-JP" altLang="en-US" sz="1100" dirty="0">
                <a:latin typeface="游ゴシック" panose="020B0400000000000000" pitchFamily="50" charset="-128"/>
                <a:ea typeface="游ゴシック" panose="020B0400000000000000" pitchFamily="50" charset="-128"/>
              </a:rPr>
              <a:t>（有料）を</a:t>
            </a:r>
            <a:r>
              <a:rPr lang="ja-JP" altLang="en-US" sz="1100" dirty="0" smtClean="0">
                <a:latin typeface="游ゴシック" panose="020B0400000000000000" pitchFamily="50" charset="-128"/>
                <a:ea typeface="游ゴシック" panose="020B0400000000000000" pitchFamily="50" charset="-128"/>
              </a:rPr>
              <a:t>お渡しする取り組みも</a:t>
            </a:r>
            <a:r>
              <a:rPr lang="en-US" altLang="ja-JP" sz="1100" dirty="0" smtClean="0">
                <a:latin typeface="游ゴシック" panose="020B0400000000000000" pitchFamily="50" charset="-128"/>
                <a:ea typeface="游ゴシック" panose="020B0400000000000000" pitchFamily="50" charset="-128"/>
              </a:rPr>
              <a:t>8</a:t>
            </a:r>
            <a:r>
              <a:rPr lang="ja-JP" altLang="en-US" sz="1100" dirty="0" smtClean="0">
                <a:latin typeface="游ゴシック" panose="020B0400000000000000" pitchFamily="50" charset="-128"/>
                <a:ea typeface="游ゴシック" panose="020B0400000000000000" pitchFamily="50" charset="-128"/>
              </a:rPr>
              <a:t>年になります。今回は　   </a:t>
            </a:r>
            <a:r>
              <a:rPr lang="en-US" altLang="ja-JP" sz="1100" dirty="0" smtClean="0">
                <a:latin typeface="游ゴシック" panose="020B0400000000000000" pitchFamily="50" charset="-128"/>
                <a:ea typeface="游ゴシック" panose="020B0400000000000000" pitchFamily="50" charset="-128"/>
              </a:rPr>
              <a:t>7</a:t>
            </a:r>
            <a:r>
              <a:rPr lang="ja-JP" altLang="en-US" sz="1100" dirty="0" smtClean="0">
                <a:latin typeface="游ゴシック" panose="020B0400000000000000" pitchFamily="50" charset="-128"/>
                <a:ea typeface="游ゴシック" panose="020B0400000000000000" pitchFamily="50" charset="-128"/>
              </a:rPr>
              <a:t>月初旬の植え替えの際の注意点、その後の生育方法について、お話とアドバイスをいただきました。</a:t>
            </a:r>
            <a:endParaRPr lang="en-US" altLang="ja-JP" sz="1100" dirty="0">
              <a:latin typeface="游ゴシック" panose="020B0400000000000000" pitchFamily="50" charset="-128"/>
              <a:ea typeface="游ゴシック" panose="020B0400000000000000" pitchFamily="50" charset="-128"/>
            </a:endParaRPr>
          </a:p>
        </p:txBody>
      </p:sp>
      <p:pic>
        <p:nvPicPr>
          <p:cNvPr id="46" name="Picture 1"/>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5400000">
            <a:off x="1919604" y="2001446"/>
            <a:ext cx="3060000" cy="5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図 1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428875" y="4652639"/>
            <a:ext cx="881295" cy="817664"/>
          </a:xfrm>
          <a:prstGeom prst="rect">
            <a:avLst/>
          </a:prstGeom>
        </p:spPr>
      </p:pic>
      <p:graphicFrame>
        <p:nvGraphicFramePr>
          <p:cNvPr id="5" name="表 4"/>
          <p:cNvGraphicFramePr>
            <a:graphicFrameLocks noGrp="1"/>
          </p:cNvGraphicFramePr>
          <p:nvPr/>
        </p:nvGraphicFramePr>
        <p:xfrm>
          <a:off x="-1571625" y="-26598563"/>
          <a:ext cx="5915023" cy="3962281"/>
        </p:xfrm>
        <a:graphic>
          <a:graphicData uri="http://schemas.openxmlformats.org/drawingml/2006/table">
            <a:tbl>
              <a:tblPr>
                <a:tableStyleId>{5C22544A-7EE6-4342-B048-85BDC9FD1C3A}</a:tableStyleId>
              </a:tblPr>
              <a:tblGrid>
                <a:gridCol w="846017"/>
                <a:gridCol w="844243"/>
                <a:gridCol w="846017"/>
                <a:gridCol w="846017"/>
                <a:gridCol w="844243"/>
                <a:gridCol w="844243"/>
                <a:gridCol w="844243"/>
              </a:tblGrid>
              <a:tr h="165095">
                <a:tc>
                  <a:txBody>
                    <a:bodyPr/>
                    <a:lstStyle/>
                    <a:p>
                      <a:pPr algn="ctr" fontAlgn="ctr"/>
                      <a:r>
                        <a:rPr lang="ja-JP" altLang="en-US" sz="800" u="none" strike="noStrike" dirty="0">
                          <a:effectLst/>
                        </a:rPr>
                        <a:t>日</a:t>
                      </a:r>
                      <a:endParaRPr lang="ja-JP" altLang="en-US" sz="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月</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800" u="none" strike="noStrike">
                          <a:effectLst/>
                        </a:rPr>
                        <a:t>火</a:t>
                      </a:r>
                      <a:endParaRPr lang="ja-JP" altLang="en-US"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水</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木</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800" u="none" strike="noStrike">
                          <a:effectLst/>
                        </a:rPr>
                        <a:t>金</a:t>
                      </a:r>
                      <a:endParaRPr lang="ja-JP" altLang="en-US"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800" u="none" strike="noStrike">
                          <a:effectLst/>
                        </a:rPr>
                        <a:t>土</a:t>
                      </a:r>
                      <a:endParaRPr lang="ja-JP" altLang="en-US" sz="800" b="1" i="0" u="none" strike="noStrike">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tc>
              </a:tr>
              <a:tr h="165095">
                <a:tc>
                  <a:txBody>
                    <a:bodyPr/>
                    <a:lstStyle/>
                    <a:p>
                      <a:pPr algn="l" fontAlgn="ctr"/>
                      <a:r>
                        <a:rPr lang="ja-JP" altLang="en-US" sz="600" u="none" strike="noStrike">
                          <a:effectLst/>
                        </a:rPr>
                        <a:t>　</a:t>
                      </a: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1</a:t>
                      </a:r>
                      <a:endParaRPr lang="en-US" altLang="ja-JP" sz="800" b="1" i="0" u="none" strike="noStrike">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tc>
              </a:tr>
              <a:tr h="239654">
                <a:tc rowSpan="2">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r>
              <a:tr h="22367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u="none" strike="noStrike">
                          <a:effectLst/>
                        </a:rPr>
                        <a:t>　</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r>
              <a:tr h="170421">
                <a:tc>
                  <a:txBody>
                    <a:bodyPr/>
                    <a:lstStyle/>
                    <a:p>
                      <a:pPr algn="ctr" fontAlgn="ctr"/>
                      <a:r>
                        <a:rPr lang="en-US" altLang="ja-JP" sz="800" u="none" strike="noStrike">
                          <a:effectLst/>
                        </a:rPr>
                        <a:t>2</a:t>
                      </a:r>
                      <a:endParaRPr lang="en-US" altLang="ja-JP" sz="800" b="1"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3</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4</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5</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6</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7</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8</a:t>
                      </a:r>
                      <a:endParaRPr lang="en-US" altLang="ja-JP" sz="800" b="1" i="0" u="none" strike="noStrike">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tc>
              </a:tr>
              <a:tr h="244980">
                <a:tc>
                  <a:txBody>
                    <a:bodyPr/>
                    <a:lstStyle/>
                    <a:p>
                      <a:pPr algn="l" fontAlgn="ctr"/>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ctr"/>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r>
              <a:tr h="223677">
                <a:tc>
                  <a:txBody>
                    <a:bodyPr/>
                    <a:lstStyle/>
                    <a:p>
                      <a:pPr algn="l" fontAlgn="ctr"/>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燃やせるごみ</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800" u="none" strike="noStrike">
                          <a:effectLst/>
                        </a:rPr>
                        <a:t>燃やせないごみ</a:t>
                      </a:r>
                      <a:endParaRPr lang="ja-JP" altLang="en-US"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dirty="0">
                          <a:effectLst/>
                        </a:rPr>
                        <a:t>プラ容器包装</a:t>
                      </a:r>
                      <a:endParaRPr lang="ja-JP" altLang="en-US" sz="9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燃やせるごみ</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かん</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800" u="none" strike="noStrike">
                          <a:effectLst/>
                        </a:rPr>
                        <a:t>　</a:t>
                      </a:r>
                      <a:endParaRPr lang="ja-JP" altLang="en-US"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r>
              <a:tr h="170421">
                <a:tc>
                  <a:txBody>
                    <a:bodyPr/>
                    <a:lstStyle/>
                    <a:p>
                      <a:pPr algn="ctr" fontAlgn="ctr"/>
                      <a:r>
                        <a:rPr lang="en-US" altLang="ja-JP" sz="800" u="none" strike="noStrike">
                          <a:effectLst/>
                        </a:rPr>
                        <a:t>9</a:t>
                      </a:r>
                      <a:endParaRPr lang="en-US" altLang="ja-JP" sz="800" b="1"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10</a:t>
                      </a:r>
                      <a:r>
                        <a:rPr lang="ja-JP" altLang="en-US" sz="800" u="none" strike="noStrike">
                          <a:effectLst/>
                        </a:rPr>
                        <a:t>（山の日）</a:t>
                      </a:r>
                      <a:endParaRPr lang="ja-JP" altLang="en-US" sz="800" b="1"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11</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12</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13</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14</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15</a:t>
                      </a:r>
                      <a:endParaRPr lang="en-US" altLang="ja-JP" sz="800" b="1" i="0" u="none" strike="noStrike">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tc>
              </a:tr>
              <a:tr h="244980">
                <a:tc>
                  <a:txBody>
                    <a:bodyPr/>
                    <a:lstStyle/>
                    <a:p>
                      <a:pPr algn="l" fontAlgn="ctr"/>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ctr"/>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r>
              <a:tr h="223677">
                <a:tc>
                  <a:txBody>
                    <a:bodyPr/>
                    <a:lstStyle/>
                    <a:p>
                      <a:pPr algn="l" fontAlgn="ctr"/>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燃やせるごみ</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紙ごみ</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プラ容器包装</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燃やせるごみ</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ペットボトル</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　</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r>
              <a:tr h="165095">
                <a:tc>
                  <a:txBody>
                    <a:bodyPr/>
                    <a:lstStyle/>
                    <a:p>
                      <a:pPr algn="ctr" fontAlgn="ctr"/>
                      <a:r>
                        <a:rPr lang="en-US" altLang="ja-JP" sz="800" u="none" strike="noStrike">
                          <a:effectLst/>
                        </a:rPr>
                        <a:t>16</a:t>
                      </a:r>
                      <a:endParaRPr lang="en-US" altLang="ja-JP" sz="800" b="1"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17</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18</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19</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20</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21</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22</a:t>
                      </a:r>
                      <a:endParaRPr lang="en-US" altLang="ja-JP" sz="800" b="1" i="0" u="none" strike="noStrike">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tc>
              </a:tr>
              <a:tr h="244980">
                <a:tc>
                  <a:txBody>
                    <a:bodyPr/>
                    <a:lstStyle/>
                    <a:p>
                      <a:pPr algn="l" fontAlgn="ctr"/>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r>
                        <a:rPr lang="ja-JP" altLang="en-US" sz="13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ctr"/>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r>
              <a:tr h="223677">
                <a:tc>
                  <a:txBody>
                    <a:bodyPr/>
                    <a:lstStyle/>
                    <a:p>
                      <a:pPr algn="l" fontAlgn="ctr"/>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燃やせるごみ</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700" u="none" strike="noStrike">
                          <a:effectLst/>
                        </a:rPr>
                        <a:t>透明びん・茶色びん</a:t>
                      </a:r>
                      <a:endParaRPr lang="ja-JP" altLang="en-US" sz="7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プラ容器包装</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燃やせるごみ</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かん</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　</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r>
              <a:tr h="165095">
                <a:tc>
                  <a:txBody>
                    <a:bodyPr/>
                    <a:lstStyle/>
                    <a:p>
                      <a:pPr algn="ctr" fontAlgn="ctr"/>
                      <a:r>
                        <a:rPr lang="en-US" altLang="ja-JP" sz="800" u="none" strike="noStrike">
                          <a:effectLst/>
                        </a:rPr>
                        <a:t>23</a:t>
                      </a:r>
                      <a:endParaRPr lang="en-US" altLang="ja-JP" sz="800" b="1"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24</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25</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26</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27</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28</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29</a:t>
                      </a:r>
                      <a:endParaRPr lang="en-US" altLang="ja-JP" sz="800" b="1" i="0" u="none" strike="noStrike">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tc>
              </a:tr>
              <a:tr h="239654">
                <a:tc>
                  <a:txBody>
                    <a:bodyPr/>
                    <a:lstStyle/>
                    <a:p>
                      <a:pPr algn="l" fontAlgn="ctr"/>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r>
                        <a:rPr lang="ja-JP" altLang="en-US" sz="13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ctr"/>
                      <a:r>
                        <a:rPr lang="ja-JP" altLang="en-US" sz="1300" u="none" strike="noStrike">
                          <a:effectLst/>
                        </a:rPr>
                        <a:t>　</a:t>
                      </a:r>
                      <a:endParaRPr lang="ja-JP" altLang="en-US" sz="13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r>
              <a:tr h="223677">
                <a:tc>
                  <a:txBody>
                    <a:bodyPr/>
                    <a:lstStyle/>
                    <a:p>
                      <a:pPr algn="l" fontAlgn="ctr"/>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燃やせるごみ</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紙ごみ</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プラ容器包装</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燃やせるごみ</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a:effectLst/>
                        </a:rPr>
                        <a:t>ペットボトル</a:t>
                      </a:r>
                      <a:endParaRPr lang="ja-JP" altLang="en-US" sz="9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1300" u="none" strike="noStrike">
                          <a:effectLst/>
                        </a:rPr>
                        <a:t>　</a:t>
                      </a:r>
                      <a:endParaRPr lang="ja-JP" altLang="en-US" sz="13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r>
              <a:tr h="165095">
                <a:tc>
                  <a:txBody>
                    <a:bodyPr/>
                    <a:lstStyle/>
                    <a:p>
                      <a:pPr algn="ctr" fontAlgn="ctr"/>
                      <a:r>
                        <a:rPr lang="en-US" altLang="ja-JP" sz="800" u="none" strike="noStrike">
                          <a:effectLst/>
                        </a:rPr>
                        <a:t>30</a:t>
                      </a:r>
                      <a:endParaRPr lang="en-US" altLang="ja-JP" sz="800" b="1"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800" u="none" strike="noStrike">
                          <a:effectLst/>
                        </a:rPr>
                        <a:t>31</a:t>
                      </a:r>
                      <a:endParaRPr lang="en-US" altLang="ja-JP" sz="800" b="1"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239654">
                <a:tc>
                  <a:txBody>
                    <a:bodyPr/>
                    <a:lstStyle/>
                    <a:p>
                      <a:pPr algn="l" fontAlgn="ctr"/>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r>
              <a:tr h="223677">
                <a:tc>
                  <a:txBody>
                    <a:bodyPr/>
                    <a:lstStyle/>
                    <a:p>
                      <a:pPr algn="l" fontAlgn="ctr"/>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900" u="none" strike="noStrike" dirty="0">
                          <a:effectLst/>
                        </a:rPr>
                        <a:t>燃やせるごみ</a:t>
                      </a:r>
                      <a:endParaRPr lang="ja-JP" altLang="en-US" sz="9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pic>
        <p:nvPicPr>
          <p:cNvPr id="54" name="ペットボトル" descr="C:\Users\06840\Desktop\ごみ分別アイコン\gomipet.gif"/>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24625" y="34761488"/>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かん" descr="C:\Users\06840\Desktop\ごみ分別アイコン\gomikan.gif"/>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6524625" y="33628013"/>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ペットボトル" descr="C:\Users\06840\Desktop\ごみ分別アイコン\gomipet.gif"/>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24625" y="32494538"/>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かん" descr="C:\Users\06840\Desktop\ごみ分別アイコン\gomikan.gif"/>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6524625" y="31351538"/>
            <a:ext cx="4191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05200" y="31351538"/>
            <a:ext cx="438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05200" y="32494538"/>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05200" y="33628013"/>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05200" y="34761488"/>
            <a:ext cx="438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5775" y="31351538"/>
            <a:ext cx="438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19675" y="31351538"/>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5775" y="32494538"/>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19675" y="32494538"/>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5775" y="33628013"/>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19675" y="33628013"/>
            <a:ext cx="438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5775" y="34761488"/>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19675" y="34761488"/>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5775" y="35885438"/>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紙" descr="C:\Users\06840\Desktop\ごみ分別アイコン\gomikami.gif"/>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990725" y="34761488"/>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びん" descr="C:\Users\06840\Desktop\ごみ分別アイコン\2gomibin.gif"/>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990725" y="33628013"/>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紙" descr="C:\Users\06840\Desktop\ごみ分別アイコン\gomikami.gif"/>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990725" y="32494538"/>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不燃" descr="C:\Users\06840\Desktop\ごみ分別アイコン\gomihunen.gif"/>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990725" y="31351538"/>
            <a:ext cx="4381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914525" y="35952113"/>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429000" y="35952113"/>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943475" y="35952113"/>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448425" y="35952113"/>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953375" y="35952113"/>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104900" y="30284738"/>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09575" y="30284738"/>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914525" y="30284738"/>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429000" y="30284738"/>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943475" y="30284738"/>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448425" y="30284738"/>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ペットボトル" descr="C:\Users\06840\Desktop\ごみ分別アイコン\gomipet.gif"/>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96250" y="613600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かん" descr="C:\Users\06840\Desktop\ごみ分別アイコン\gomikan.gif"/>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096250" y="60226575"/>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ペットボトル" descr="C:\Users\06840\Desktop\ごみ分別アイコン\gomipet.gif"/>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96250" y="5909310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かん" descr="C:\Users\06840\Desktop\ごみ分別アイコン\gomikan.gif"/>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096250" y="57950100"/>
            <a:ext cx="4191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6825" y="57950100"/>
            <a:ext cx="438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6825" y="5909310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6825" y="60226575"/>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6825" y="61360050"/>
            <a:ext cx="438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57400" y="57950100"/>
            <a:ext cx="438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91300" y="5795010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57400" y="5909310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91300" y="5909310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57400" y="60226575"/>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91300" y="60226575"/>
            <a:ext cx="438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57400" y="613600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91300" y="613600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57400" y="6248400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紙" descr="C:\Users\06840\Desktop\ごみ分別アイコン\gomikami.gif"/>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562350" y="613600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びん" descr="C:\Users\06840\Desktop\ごみ分別アイコン\2gomibin.gif"/>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562350" y="60226575"/>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紙" descr="C:\Users\06840\Desktop\ごみ分別アイコン\gomikami.gif"/>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562350" y="5909310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不燃" descr="C:\Users\06840\Desktop\ごみ分別アイコン\gomihunen.gif"/>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62350" y="57950100"/>
            <a:ext cx="4381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486150" y="62550675"/>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000625" y="62550675"/>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515100" y="62550675"/>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020050" y="62550675"/>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9525000" y="62550675"/>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66725" y="56883300"/>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981200" y="56883300"/>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486150" y="56883300"/>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000625" y="56883300"/>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515100" y="56883300"/>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020050" y="56883300"/>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表 10"/>
          <p:cNvGraphicFramePr>
            <a:graphicFrameLocks noGrp="1"/>
          </p:cNvGraphicFramePr>
          <p:nvPr>
            <p:extLst>
              <p:ext uri="{D42A27DB-BD31-4B8C-83A1-F6EECF244321}">
                <p14:modId xmlns:p14="http://schemas.microsoft.com/office/powerpoint/2010/main" val="2860589764"/>
              </p:ext>
            </p:extLst>
          </p:nvPr>
        </p:nvGraphicFramePr>
        <p:xfrm>
          <a:off x="453595" y="6357809"/>
          <a:ext cx="5823220" cy="3495438"/>
        </p:xfrm>
        <a:graphic>
          <a:graphicData uri="http://schemas.openxmlformats.org/drawingml/2006/table">
            <a:tbl>
              <a:tblPr/>
              <a:tblGrid>
                <a:gridCol w="684000"/>
                <a:gridCol w="891044"/>
                <a:gridCol w="891044"/>
                <a:gridCol w="891044"/>
                <a:gridCol w="891044"/>
                <a:gridCol w="891044"/>
                <a:gridCol w="684000"/>
              </a:tblGrid>
              <a:tr h="253398">
                <a:tc>
                  <a:txBody>
                    <a:bodyPr/>
                    <a:lstStyle/>
                    <a:p>
                      <a:pPr algn="ctr" fontAlgn="ctr"/>
                      <a:r>
                        <a:rPr lang="ja-JP" altLang="en-US" sz="1200" b="1" i="0" u="none" strike="noStrike" dirty="0">
                          <a:solidFill>
                            <a:srgbClr val="FF0000"/>
                          </a:solidFill>
                          <a:effectLst/>
                          <a:latin typeface="HGPｺﾞｼｯｸM" panose="020B0600000000000000" pitchFamily="50" charset="-128"/>
                          <a:ea typeface="HGPｺﾞｼｯｸM" panose="020B0600000000000000" pitchFamily="50" charset="-128"/>
                        </a:rPr>
                        <a:t>日</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effectLst/>
                          <a:latin typeface="HGPｺﾞｼｯｸM" panose="020B0600000000000000" pitchFamily="50" charset="-128"/>
                          <a:ea typeface="HGPｺﾞｼｯｸM" panose="020B0600000000000000" pitchFamily="50" charset="-128"/>
                        </a:rPr>
                        <a:t>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200" b="1" i="0" u="none" strike="noStrike" dirty="0">
                          <a:effectLst/>
                          <a:latin typeface="HGPｺﾞｼｯｸM" panose="020B0600000000000000" pitchFamily="50" charset="-128"/>
                          <a:ea typeface="HGPｺﾞｼｯｸM" panose="020B0600000000000000" pitchFamily="50" charset="-128"/>
                        </a:rPr>
                        <a:t>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effectLst/>
                          <a:latin typeface="HGPｺﾞｼｯｸM" panose="020B0600000000000000" pitchFamily="50" charset="-128"/>
                          <a:ea typeface="HGPｺﾞｼｯｸM" panose="020B0600000000000000" pitchFamily="50" charset="-128"/>
                        </a:rPr>
                        <a:t>水</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effectLst/>
                          <a:latin typeface="HGPｺﾞｼｯｸM" panose="020B0600000000000000" pitchFamily="50" charset="-128"/>
                          <a:ea typeface="HGPｺﾞｼｯｸM" panose="020B0600000000000000" pitchFamily="50" charset="-128"/>
                        </a:rPr>
                        <a:t>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200" b="1" i="0" u="none" strike="noStrike" dirty="0">
                          <a:effectLst/>
                          <a:latin typeface="HGPｺﾞｼｯｸM" panose="020B0600000000000000" pitchFamily="50" charset="-128"/>
                          <a:ea typeface="HGPｺﾞｼｯｸM" panose="020B0600000000000000" pitchFamily="50" charset="-128"/>
                        </a:rPr>
                        <a:t>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solidFill>
                            <a:srgbClr val="0070C0"/>
                          </a:solidFill>
                          <a:effectLst/>
                          <a:latin typeface="HGPｺﾞｼｯｸM" panose="020B0600000000000000" pitchFamily="50" charset="-128"/>
                          <a:ea typeface="HGPｺﾞｼｯｸM" panose="020B0600000000000000" pitchFamily="50" charset="-128"/>
                        </a:rPr>
                        <a:t>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00">
                <a:tc>
                  <a:txBody>
                    <a:bodyPr/>
                    <a:lstStyle/>
                    <a:p>
                      <a:pPr algn="l" fontAlgn="ctr"/>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70C0"/>
                          </a:solidFill>
                          <a:effectLst/>
                          <a:latin typeface="HGPｺﾞｼｯｸM" panose="020B0600000000000000" pitchFamily="50" charset="-128"/>
                          <a:ea typeface="HGPｺﾞｼｯｸM" panose="020B0600000000000000" pitchFamily="50"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00">
                <a:tc rowSpan="2">
                  <a:txBody>
                    <a:bodyPr/>
                    <a:lstStyle/>
                    <a:p>
                      <a:pPr algn="l" fontAlgn="b"/>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　</a:t>
                      </a:r>
                      <a:endParaRPr lang="ja-JP" altLang="en-US" sz="8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b"/>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　</a:t>
                      </a:r>
                      <a:endParaRPr lang="ja-JP" altLang="en-US" sz="8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b"/>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　</a:t>
                      </a:r>
                      <a:endParaRPr lang="ja-JP" altLang="en-US" sz="8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b"/>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　</a:t>
                      </a:r>
                      <a:endParaRPr lang="ja-JP" altLang="en-US" sz="8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b"/>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　</a:t>
                      </a:r>
                      <a:endParaRPr lang="ja-JP" altLang="en-US" sz="8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b"/>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　</a:t>
                      </a:r>
                      <a:endParaRPr lang="ja-JP" altLang="en-US" sz="8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dirty="0">
                          <a:effectLst/>
                          <a:latin typeface="HGPｺﾞｼｯｸM" panose="020B0600000000000000" pitchFamily="50" charset="-128"/>
                          <a:ea typeface="HGPｺﾞｼｯｸM" panose="020B0600000000000000" pitchFamily="50" charset="-128"/>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0459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4000">
                <a:tc>
                  <a:txBody>
                    <a:bodyPr/>
                    <a:lstStyle/>
                    <a:p>
                      <a:pPr algn="ctr" fontAlgn="ctr"/>
                      <a:r>
                        <a:rPr lang="en-US" altLang="ja-JP" sz="1000" b="1" i="0" u="none" strike="noStrike">
                          <a:solidFill>
                            <a:srgbClr val="FF0000"/>
                          </a:solidFill>
                          <a:effectLst/>
                          <a:latin typeface="HGPｺﾞｼｯｸM" panose="020B0600000000000000" pitchFamily="50" charset="-128"/>
                          <a:ea typeface="HGPｺﾞｼｯｸM" panose="020B0600000000000000" pitchFamily="50" charset="-128"/>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70C0"/>
                          </a:solidFill>
                          <a:effectLst/>
                          <a:latin typeface="HGPｺﾞｼｯｸM" panose="020B0600000000000000" pitchFamily="50" charset="-128"/>
                          <a:ea typeface="HGPｺﾞｼｯｸM" panose="020B0600000000000000" pitchFamily="50" charset="-128"/>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a:txBody>
                    <a:bodyPr/>
                    <a:lstStyle/>
                    <a:p>
                      <a:pPr algn="l" fontAlgn="ctr"/>
                      <a:r>
                        <a:rPr lang="ja-JP" altLang="en-US" sz="800" b="0" i="0" u="none" strike="noStrike" dirty="0">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燃やせるごみ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1" i="0" u="none" strike="noStrike" dirty="0" smtClean="0">
                          <a:effectLst/>
                          <a:latin typeface="HGPｺﾞｼｯｸM" panose="020B0600000000000000" pitchFamily="50" charset="-128"/>
                          <a:ea typeface="HGPｺﾞｼｯｸM" panose="020B0600000000000000" pitchFamily="50" charset="-128"/>
                        </a:rPr>
                        <a:t>燃やせない</a:t>
                      </a:r>
                      <a:endParaRPr lang="en-US" altLang="ja-JP" sz="1100" b="1" i="0" u="none" strike="noStrike" dirty="0" smtClean="0">
                        <a:effectLst/>
                        <a:latin typeface="HGPｺﾞｼｯｸM" panose="020B0600000000000000" pitchFamily="50" charset="-128"/>
                        <a:ea typeface="HGPｺﾞｼｯｸM" panose="020B0600000000000000" pitchFamily="50" charset="-128"/>
                      </a:endParaRPr>
                    </a:p>
                    <a:p>
                      <a:pPr algn="ctr" fontAlgn="ctr"/>
                      <a:r>
                        <a:rPr lang="ja-JP" altLang="en-US" sz="1100" b="1" i="0" u="none" strike="noStrike" dirty="0" smtClean="0">
                          <a:effectLst/>
                          <a:latin typeface="HGPｺﾞｼｯｸM" panose="020B0600000000000000" pitchFamily="50" charset="-128"/>
                          <a:ea typeface="HGPｺﾞｼｯｸM" panose="020B0600000000000000" pitchFamily="50" charset="-128"/>
                        </a:rPr>
                        <a:t>ごみ</a:t>
                      </a:r>
                      <a:endParaRPr lang="ja-JP" altLang="en-US" sz="1100" b="1" i="0" u="none" strike="noStrike" dirty="0">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プラ容器包装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燃やせるごみ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かん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00">
                <a:tc>
                  <a:txBody>
                    <a:bodyPr/>
                    <a:lstStyle/>
                    <a:p>
                      <a:pPr algn="ctr" fontAlgn="ctr"/>
                      <a:r>
                        <a:rPr lang="en-US" altLang="ja-JP" sz="1000" b="1" i="0" u="none" strike="noStrike">
                          <a:solidFill>
                            <a:srgbClr val="FF0000"/>
                          </a:solidFill>
                          <a:effectLst/>
                          <a:latin typeface="HGPｺﾞｼｯｸM" panose="020B0600000000000000" pitchFamily="50" charset="-128"/>
                          <a:ea typeface="HGPｺﾞｼｯｸM" panose="020B0600000000000000" pitchFamily="50" charset="-128"/>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FF0000"/>
                          </a:solidFill>
                          <a:effectLst/>
                          <a:latin typeface="HGSｺﾞｼｯｸE" panose="020B0900000000000000" pitchFamily="50" charset="-128"/>
                          <a:ea typeface="HGSｺﾞｼｯｸE" panose="020B0900000000000000" pitchFamily="50" charset="-128"/>
                        </a:rPr>
                        <a:t>10</a:t>
                      </a:r>
                      <a:r>
                        <a:rPr lang="ja-JP" altLang="en-US" sz="900" b="1" i="0" u="none" strike="noStrike" dirty="0">
                          <a:solidFill>
                            <a:srgbClr val="FF0000"/>
                          </a:solidFill>
                          <a:effectLst/>
                          <a:latin typeface="HGSｺﾞｼｯｸE" panose="020B0900000000000000" pitchFamily="50" charset="-128"/>
                          <a:ea typeface="HGSｺﾞｼｯｸE" panose="020B0900000000000000" pitchFamily="50" charset="-128"/>
                        </a:rPr>
                        <a:t>（山の日）</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HGSｺﾞｼｯｸE" panose="020B0900000000000000" pitchFamily="50" charset="-128"/>
                          <a:ea typeface="HGSｺﾞｼｯｸE" panose="020B0900000000000000" pitchFamily="50" charset="-128"/>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70C0"/>
                          </a:solidFill>
                          <a:effectLst/>
                          <a:latin typeface="HGPｺﾞｼｯｸM" panose="020B0600000000000000" pitchFamily="50" charset="-128"/>
                          <a:ea typeface="HGPｺﾞｼｯｸM" panose="020B0600000000000000" pitchFamily="50" charset="-128"/>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a:txBody>
                    <a:bodyPr/>
                    <a:lstStyle/>
                    <a:p>
                      <a:pPr algn="l" fontAlgn="ctr"/>
                      <a:r>
                        <a:rPr lang="ja-JP" altLang="en-US" sz="800" b="0" i="0" u="none" strike="noStrike" dirty="0">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燃やせるごみ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紙ごみ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プラ容器包装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燃やせるごみ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ペットボトル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00">
                <a:tc>
                  <a:txBody>
                    <a:bodyPr/>
                    <a:lstStyle/>
                    <a:p>
                      <a:pPr algn="ctr" fontAlgn="ctr"/>
                      <a:r>
                        <a:rPr lang="en-US" altLang="ja-JP" sz="1000" b="1" i="0" u="none" strike="noStrike">
                          <a:solidFill>
                            <a:srgbClr val="FF0000"/>
                          </a:solidFill>
                          <a:effectLst/>
                          <a:latin typeface="HGPｺﾞｼｯｸM" panose="020B0600000000000000" pitchFamily="50" charset="-128"/>
                          <a:ea typeface="HGPｺﾞｼｯｸM" panose="020B0600000000000000" pitchFamily="50" charset="-128"/>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70C0"/>
                          </a:solidFill>
                          <a:effectLst/>
                          <a:latin typeface="HGPｺﾞｼｯｸM" panose="020B0600000000000000" pitchFamily="50" charset="-128"/>
                          <a:ea typeface="HGPｺﾞｼｯｸM" panose="020B0600000000000000" pitchFamily="50" charset="-128"/>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a:txBody>
                    <a:bodyPr/>
                    <a:lstStyle/>
                    <a:p>
                      <a:pPr algn="l" fontAlgn="ctr"/>
                      <a:r>
                        <a:rPr lang="ja-JP" altLang="en-US" sz="800" b="0" i="0" u="none" strike="noStrike" dirty="0">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燃やせるごみ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透明</a:t>
                      </a:r>
                      <a:r>
                        <a:rPr lang="ja-JP" altLang="en-US" sz="1100" b="1" i="0" u="none" strike="noStrike" dirty="0" smtClean="0">
                          <a:effectLst/>
                          <a:latin typeface="HGPｺﾞｼｯｸM" panose="020B0600000000000000" pitchFamily="50" charset="-128"/>
                          <a:ea typeface="HGPｺﾞｼｯｸM" panose="020B0600000000000000" pitchFamily="50" charset="-128"/>
                        </a:rPr>
                        <a:t>びん</a:t>
                      </a:r>
                      <a:endParaRPr lang="en-US" altLang="ja-JP" sz="1100" b="1" i="0" u="none" strike="noStrike" dirty="0" smtClean="0">
                        <a:effectLst/>
                        <a:latin typeface="HGPｺﾞｼｯｸM" panose="020B0600000000000000" pitchFamily="50" charset="-128"/>
                        <a:ea typeface="HGPｺﾞｼｯｸM" panose="020B0600000000000000" pitchFamily="50" charset="-128"/>
                      </a:endParaRPr>
                    </a:p>
                    <a:p>
                      <a:pPr algn="ctr" fontAlgn="ctr"/>
                      <a:r>
                        <a:rPr lang="ja-JP" altLang="en-US" sz="1100" b="1" i="0" u="none" strike="noStrike" dirty="0" smtClean="0">
                          <a:effectLst/>
                          <a:latin typeface="HGPｺﾞｼｯｸM" panose="020B0600000000000000" pitchFamily="50" charset="-128"/>
                          <a:ea typeface="HGPｺﾞｼｯｸM" panose="020B0600000000000000" pitchFamily="50" charset="-128"/>
                        </a:rPr>
                        <a:t>茶色</a:t>
                      </a:r>
                      <a:r>
                        <a:rPr lang="ja-JP" altLang="en-US" sz="1100" b="1" i="0" u="none" strike="noStrike" dirty="0">
                          <a:effectLst/>
                          <a:latin typeface="HGPｺﾞｼｯｸM" panose="020B0600000000000000" pitchFamily="50" charset="-128"/>
                          <a:ea typeface="HGPｺﾞｼｯｸM" panose="020B0600000000000000" pitchFamily="50" charset="-128"/>
                        </a:rPr>
                        <a:t>びん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effectLst/>
                          <a:latin typeface="HGPｺﾞｼｯｸM" panose="020B0600000000000000" pitchFamily="50" charset="-128"/>
                          <a:ea typeface="HGPｺﾞｼｯｸM" panose="020B0600000000000000" pitchFamily="50" charset="-128"/>
                        </a:rPr>
                        <a:t>プラ容器包装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燃やせるごみ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1" i="0" u="none" strike="noStrike">
                          <a:effectLst/>
                          <a:latin typeface="HGPｺﾞｼｯｸM" panose="020B0600000000000000" pitchFamily="50" charset="-128"/>
                          <a:ea typeface="HGPｺﾞｼｯｸM" panose="020B0600000000000000" pitchFamily="50" charset="-128"/>
                        </a:rPr>
                        <a:t>かん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00">
                <a:tc>
                  <a:txBody>
                    <a:bodyPr/>
                    <a:lstStyle/>
                    <a:p>
                      <a:pPr algn="ctr" fontAlgn="ctr"/>
                      <a:r>
                        <a:rPr lang="en-US" altLang="ja-JP" sz="1000" b="1" i="0" u="none" strike="noStrike">
                          <a:solidFill>
                            <a:srgbClr val="FF0000"/>
                          </a:solidFill>
                          <a:effectLst/>
                          <a:latin typeface="HGPｺﾞｼｯｸM" panose="020B0600000000000000" pitchFamily="50" charset="-128"/>
                          <a:ea typeface="HGPｺﾞｼｯｸM" panose="020B0600000000000000" pitchFamily="50" charset="-128"/>
                        </a:rPr>
                        <a:t>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70C0"/>
                          </a:solidFill>
                          <a:effectLst/>
                          <a:latin typeface="HGPｺﾞｼｯｸM" panose="020B0600000000000000" pitchFamily="50" charset="-128"/>
                          <a:ea typeface="HGPｺﾞｼｯｸM" panose="020B0600000000000000" pitchFamily="50" charset="-128"/>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a:txBody>
                    <a:bodyPr/>
                    <a:lstStyle/>
                    <a:p>
                      <a:pPr algn="l" fontAlgn="ctr"/>
                      <a:r>
                        <a:rPr lang="ja-JP" altLang="en-US" sz="800" b="0" i="0" u="none" strike="noStrike" dirty="0">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燃やせるごみ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1" i="0" u="none" strike="noStrike">
                          <a:effectLst/>
                          <a:latin typeface="HGPｺﾞｼｯｸM" panose="020B0600000000000000" pitchFamily="50" charset="-128"/>
                          <a:ea typeface="HGPｺﾞｼｯｸM" panose="020B0600000000000000" pitchFamily="50" charset="-128"/>
                        </a:rPr>
                        <a:t>紙ごみ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effectLst/>
                          <a:latin typeface="HGPｺﾞｼｯｸM" panose="020B0600000000000000" pitchFamily="50" charset="-128"/>
                          <a:ea typeface="HGPｺﾞｼｯｸM" panose="020B0600000000000000" pitchFamily="50" charset="-128"/>
                        </a:rPr>
                        <a:t>プラ容器包装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燃やせるごみ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1" i="0" u="none" strike="noStrike">
                          <a:effectLst/>
                          <a:latin typeface="HGPｺﾞｼｯｸM" panose="020B0600000000000000" pitchFamily="50" charset="-128"/>
                          <a:ea typeface="HGPｺﾞｼｯｸM" panose="020B0600000000000000" pitchFamily="50" charset="-128"/>
                        </a:rPr>
                        <a:t>ペットボトル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600" b="1" i="0" u="none" strike="noStrike" dirty="0">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00">
                <a:tc>
                  <a:txBody>
                    <a:bodyPr/>
                    <a:lstStyle/>
                    <a:p>
                      <a:pPr algn="ctr" fontAlgn="ctr"/>
                      <a:r>
                        <a:rPr lang="en-US" altLang="ja-JP" sz="1000" b="1" i="0" u="none" strike="noStrike">
                          <a:solidFill>
                            <a:srgbClr val="FF0000"/>
                          </a:solidFill>
                          <a:effectLst/>
                          <a:latin typeface="HGPｺﾞｼｯｸM" panose="020B0600000000000000" pitchFamily="50" charset="-128"/>
                          <a:ea typeface="HGPｺﾞｼｯｸM" panose="020B0600000000000000" pitchFamily="50" charset="-128"/>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HGSｺﾞｼｯｸE" panose="020B0900000000000000" pitchFamily="50" charset="-128"/>
                          <a:ea typeface="HGSｺﾞｼｯｸE" panose="020B0900000000000000" pitchFamily="50" charset="-128"/>
                        </a:rPr>
                        <a:t>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ja-JP" altLang="en-US" sz="8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a:txBody>
                    <a:bodyPr/>
                    <a:lstStyle/>
                    <a:p>
                      <a:pPr algn="l" fontAlgn="ctr"/>
                      <a:r>
                        <a:rPr lang="ja-JP" altLang="en-US" sz="800" b="0" i="0" u="none" strike="noStrike" dirty="0">
                          <a:effectLst/>
                          <a:latin typeface="HGPｺﾞｼｯｸM" panose="020B0600000000000000" pitchFamily="50" charset="-128"/>
                          <a:ea typeface="HGPｺﾞｼｯｸM" panose="020B0600000000000000"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effectLst/>
                          <a:latin typeface="HGPｺﾞｼｯｸM" panose="020B0600000000000000" pitchFamily="50" charset="-128"/>
                          <a:ea typeface="HGPｺﾞｼｯｸM" panose="020B0600000000000000" pitchFamily="50" charset="-128"/>
                        </a:rPr>
                        <a:t>燃やせるごみ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　</a:t>
                      </a:r>
                      <a:endParaRPr lang="ja-JP" altLang="en-US" sz="8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　</a:t>
                      </a:r>
                      <a:endParaRPr lang="ja-JP" altLang="en-US" sz="8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　</a:t>
                      </a:r>
                      <a:endParaRPr lang="ja-JP" altLang="en-US" sz="8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　</a:t>
                      </a:r>
                      <a:endParaRPr lang="ja-JP" altLang="en-US" sz="8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800" b="0" i="0" u="none" strike="noStrike" dirty="0">
                          <a:solidFill>
                            <a:srgbClr val="000000"/>
                          </a:solidFill>
                          <a:effectLst/>
                          <a:latin typeface="HGPｺﾞｼｯｸM" panose="020B0600000000000000" pitchFamily="50" charset="-128"/>
                          <a:ea typeface="HGPｺﾞｼｯｸM" panose="020B0600000000000000" pitchFamily="50" charset="-128"/>
                        </a:rPr>
                        <a:t>　</a:t>
                      </a:r>
                      <a:endParaRPr lang="ja-JP" altLang="en-US" sz="800" b="0" i="0" u="none" strike="noStrike" dirty="0">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37" name="ペットボトル" descr="C:\Users\06840\Desktop\ごみ分別アイコン\gomipet.gif"/>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949988" y="64693800"/>
            <a:ext cx="4381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かん" descr="C:\Users\06840\Desktop\ごみ分別アイコン\gomikan.gif"/>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8949988" y="63560325"/>
            <a:ext cx="4191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ペットボトル" descr="C:\Users\06840\Desktop\ごみ分別アイコン\gomipet.gif"/>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949988" y="62426850"/>
            <a:ext cx="438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かん" descr="C:\Users\06840\Desktop\ごみ分別アイコン\gomikan.gif"/>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8949988" y="61283850"/>
            <a:ext cx="4191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492538" y="61283850"/>
            <a:ext cx="4381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492538" y="62426850"/>
            <a:ext cx="438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492538" y="63560325"/>
            <a:ext cx="438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プラ容器" descr="C:\Users\06840\Desktop\ごみ分別アイコン\gomipura.gif"/>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492538" y="64693800"/>
            <a:ext cx="438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035088" y="61283850"/>
            <a:ext cx="4381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721263" y="61283850"/>
            <a:ext cx="438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035088" y="62426850"/>
            <a:ext cx="438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721263" y="62426850"/>
            <a:ext cx="438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035088" y="63560325"/>
            <a:ext cx="438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721263" y="63560325"/>
            <a:ext cx="4381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035088" y="64693800"/>
            <a:ext cx="4381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721263" y="64693800"/>
            <a:ext cx="4381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燃やせるごみ" descr="C:\Users\06840\Desktop\ごみ分別アイコン\gomimoeru.gif"/>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035088" y="65817750"/>
            <a:ext cx="4381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紙" descr="C:\Users\06840\Desktop\ごみ分別アイコン\gomikami.gif"/>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5263813" y="64693800"/>
            <a:ext cx="4381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びん" descr="C:\Users\06840\Desktop\ごみ分別アイコン\2gomibin.gif"/>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5263813" y="63560325"/>
            <a:ext cx="438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紙" descr="C:\Users\06840\Desktop\ごみ分別アイコン\gomikami.gif"/>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5263813" y="62426850"/>
            <a:ext cx="438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不燃" descr="C:\Users\06840\Desktop\ごみ分別アイコン\gomihunen.gif"/>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5263813" y="61283850"/>
            <a:ext cx="4381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5187613" y="65884425"/>
            <a:ext cx="4762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6416338" y="65884425"/>
            <a:ext cx="4762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645063" y="65884425"/>
            <a:ext cx="4762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8873788" y="65884425"/>
            <a:ext cx="4762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0102513" y="65884425"/>
            <a:ext cx="4762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2730163" y="60217050"/>
            <a:ext cx="4762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3958888" y="60217050"/>
            <a:ext cx="4762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5187613" y="60217050"/>
            <a:ext cx="4762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6416338" y="60217050"/>
            <a:ext cx="4762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645063" y="60217050"/>
            <a:ext cx="4762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00" descr="マイバッグごみごん②-1"/>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8873788" y="60217050"/>
            <a:ext cx="4762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1" name="グループ化 1130"/>
          <p:cNvGrpSpPr/>
          <p:nvPr/>
        </p:nvGrpSpPr>
        <p:grpSpPr>
          <a:xfrm>
            <a:off x="-29072" y="1312378"/>
            <a:ext cx="3494357" cy="1400601"/>
            <a:chOff x="-29072" y="1366168"/>
            <a:chExt cx="3494357" cy="1400601"/>
          </a:xfrm>
        </p:grpSpPr>
        <p:sp>
          <p:nvSpPr>
            <p:cNvPr id="30" name="正方形/長方形 29"/>
            <p:cNvSpPr/>
            <p:nvPr/>
          </p:nvSpPr>
          <p:spPr>
            <a:xfrm>
              <a:off x="51183" y="1563102"/>
              <a:ext cx="2041556" cy="548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29072" y="1366168"/>
              <a:ext cx="3494357" cy="1400601"/>
              <a:chOff x="3024615" y="309298"/>
              <a:chExt cx="3951408" cy="1400601"/>
            </a:xfrm>
          </p:grpSpPr>
          <p:sp>
            <p:nvSpPr>
              <p:cNvPr id="172" name="正方形/長方形 171"/>
              <p:cNvSpPr/>
              <p:nvPr/>
            </p:nvSpPr>
            <p:spPr>
              <a:xfrm>
                <a:off x="3024615" y="309298"/>
                <a:ext cx="2452397" cy="307777"/>
              </a:xfrm>
              <a:prstGeom prst="rect">
                <a:avLst/>
              </a:prstGeom>
              <a:noFill/>
              <a:ln>
                <a:noFill/>
              </a:ln>
            </p:spPr>
            <p:txBody>
              <a:bodyPr wrap="square">
                <a:spAutoFit/>
              </a:bodyPr>
              <a:lstStyle/>
              <a:p>
                <a:pPr algn="just">
                  <a:spcAft>
                    <a:spcPts val="300"/>
                  </a:spcAft>
                </a:pPr>
                <a:r>
                  <a:rPr lang="ja-JP" altLang="en-US" sz="1400" b="1" kern="100" dirty="0" smtClean="0">
                    <a:latin typeface="Century" panose="02040604050505020304" pitchFamily="18" charset="0"/>
                    <a:ea typeface="游ゴシック" panose="020B0400000000000000" pitchFamily="50" charset="-128"/>
                    <a:cs typeface="Arial" panose="020B0604020202020204" pitchFamily="34" charset="0"/>
                  </a:rPr>
                  <a:t>おしらせ</a:t>
                </a:r>
                <a:endParaRPr lang="en-US" altLang="ja-JP" sz="1400" b="1" kern="100" dirty="0">
                  <a:latin typeface="Century" panose="02040604050505020304" pitchFamily="18" charset="0"/>
                  <a:ea typeface="游ゴシック" panose="020B0400000000000000" pitchFamily="50" charset="-128"/>
                  <a:cs typeface="Arial" panose="020B0604020202020204" pitchFamily="34" charset="0"/>
                </a:endParaRPr>
              </a:p>
            </p:txBody>
          </p:sp>
          <p:sp>
            <p:nvSpPr>
              <p:cNvPr id="15" name="テキスト ボックス 14"/>
              <p:cNvSpPr txBox="1"/>
              <p:nvPr/>
            </p:nvSpPr>
            <p:spPr>
              <a:xfrm>
                <a:off x="3024615" y="581385"/>
                <a:ext cx="3951408" cy="1128514"/>
              </a:xfrm>
              <a:prstGeom prst="rect">
                <a:avLst/>
              </a:prstGeom>
              <a:noFill/>
            </p:spPr>
            <p:txBody>
              <a:bodyPr wrap="square" rtlCol="0">
                <a:spAutoFit/>
              </a:bodyPr>
              <a:lstStyle/>
              <a:p>
                <a:r>
                  <a:rPr kumimoji="1" lang="ja-JP" altLang="en-US" sz="1100" dirty="0" smtClean="0">
                    <a:latin typeface="游ゴシック" panose="020B0400000000000000" pitchFamily="50" charset="-128"/>
                    <a:ea typeface="游ゴシック" panose="020B0400000000000000" pitchFamily="50" charset="-128"/>
                  </a:rPr>
                  <a:t>例年予定されている下記行事は次のとおり変更と</a:t>
                </a:r>
                <a:r>
                  <a:rPr lang="ja-JP" altLang="en-US" sz="1100" dirty="0" smtClean="0">
                    <a:ea typeface="游ゴシック" panose="020B0400000000000000"/>
                  </a:rPr>
                  <a:t>なっております</a:t>
                </a:r>
                <a:r>
                  <a:rPr lang="ja-JP" altLang="en-US" sz="1100" dirty="0">
                    <a:ea typeface="游ゴシック" panose="020B0400000000000000"/>
                  </a:rPr>
                  <a:t>。</a:t>
                </a:r>
                <a:r>
                  <a:rPr lang="ja-JP" altLang="en-US" sz="1100" dirty="0" smtClean="0">
                    <a:ea typeface="游ゴシック" panose="020B0400000000000000"/>
                  </a:rPr>
                  <a:t>どうぞご了承</a:t>
                </a:r>
                <a:r>
                  <a:rPr lang="ja-JP" altLang="en-US" sz="1100" dirty="0">
                    <a:ea typeface="游ゴシック" panose="020B0400000000000000"/>
                  </a:rPr>
                  <a:t>ください。</a:t>
                </a:r>
                <a:endParaRPr lang="en-US" altLang="ja-JP" sz="1100" dirty="0">
                  <a:ea typeface="游ゴシック" panose="020B0400000000000000"/>
                </a:endParaRPr>
              </a:p>
              <a:p>
                <a:r>
                  <a:rPr lang="en-US" altLang="ja-JP" sz="1050" dirty="0" smtClean="0">
                    <a:latin typeface="游ゴシック" panose="020B0400000000000000" pitchFamily="50" charset="-128"/>
                    <a:ea typeface="游ゴシック" panose="020B0400000000000000" pitchFamily="50" charset="-128"/>
                  </a:rPr>
                  <a:t>【</a:t>
                </a:r>
                <a:r>
                  <a:rPr lang="ja-JP" altLang="en-US" sz="1050" dirty="0" smtClean="0">
                    <a:latin typeface="游ゴシック" panose="020B0400000000000000" pitchFamily="50" charset="-128"/>
                    <a:ea typeface="游ゴシック" panose="020B0400000000000000" pitchFamily="50" charset="-128"/>
                  </a:rPr>
                  <a:t>中止</a:t>
                </a:r>
                <a:r>
                  <a:rPr lang="en-US" altLang="ja-JP" sz="1050" dirty="0" smtClean="0">
                    <a:latin typeface="游ゴシック" panose="020B0400000000000000" pitchFamily="50" charset="-128"/>
                    <a:ea typeface="游ゴシック" panose="020B0400000000000000" pitchFamily="50" charset="-128"/>
                  </a:rPr>
                  <a:t>】</a:t>
                </a:r>
                <a:r>
                  <a:rPr kumimoji="1" lang="ja-JP" altLang="en-US" sz="1050" dirty="0" err="1" smtClean="0">
                    <a:latin typeface="游ゴシック" panose="020B0400000000000000" pitchFamily="50" charset="-128"/>
                    <a:ea typeface="游ゴシック" panose="020B0400000000000000" pitchFamily="50" charset="-128"/>
                  </a:rPr>
                  <a:t>ながら</a:t>
                </a:r>
                <a:r>
                  <a:rPr kumimoji="1" lang="ja-JP" altLang="en-US" sz="1050" dirty="0" smtClean="0">
                    <a:latin typeface="游ゴシック" panose="020B0400000000000000" pitchFamily="50" charset="-128"/>
                    <a:ea typeface="游ゴシック" panose="020B0400000000000000" pitchFamily="50" charset="-128"/>
                  </a:rPr>
                  <a:t>カーニバル　学区民運動会　</a:t>
                </a:r>
                <a:endParaRPr kumimoji="1" lang="en-US" altLang="ja-JP" sz="1050" dirty="0" smtClean="0">
                  <a:latin typeface="游ゴシック" panose="020B0400000000000000" pitchFamily="50" charset="-128"/>
                  <a:ea typeface="游ゴシック" panose="020B0400000000000000" pitchFamily="50" charset="-128"/>
                </a:endParaRPr>
              </a:p>
              <a:p>
                <a:pPr>
                  <a:spcAft>
                    <a:spcPts val="200"/>
                  </a:spcAft>
                </a:pPr>
                <a:r>
                  <a:rPr lang="ja-JP" altLang="en-US" sz="1050" dirty="0">
                    <a:latin typeface="游ゴシック" panose="020B0400000000000000" pitchFamily="50" charset="-128"/>
                    <a:ea typeface="游ゴシック" panose="020B0400000000000000" pitchFamily="50" charset="-128"/>
                  </a:rPr>
                  <a:t>　</a:t>
                </a:r>
                <a:r>
                  <a:rPr lang="ja-JP" altLang="en-US" sz="1050" dirty="0" smtClean="0">
                    <a:latin typeface="游ゴシック" panose="020B0400000000000000" pitchFamily="50" charset="-128"/>
                    <a:ea typeface="游ゴシック" panose="020B0400000000000000" pitchFamily="50" charset="-128"/>
                  </a:rPr>
                  <a:t>　　　</a:t>
                </a:r>
                <a:r>
                  <a:rPr kumimoji="1" lang="ja-JP" altLang="en-US" sz="1050" dirty="0" smtClean="0">
                    <a:latin typeface="游ゴシック" panose="020B0400000000000000" pitchFamily="50" charset="-128"/>
                    <a:ea typeface="游ゴシック" panose="020B0400000000000000" pitchFamily="50" charset="-128"/>
                  </a:rPr>
                  <a:t>大津市民体育大会</a:t>
                </a:r>
                <a:endParaRPr lang="en-US" altLang="ja-JP" sz="1050" dirty="0" smtClean="0">
                  <a:latin typeface="游ゴシック" panose="020B0400000000000000" pitchFamily="50" charset="-128"/>
                  <a:ea typeface="游ゴシック" panose="020B0400000000000000" pitchFamily="50" charset="-128"/>
                </a:endParaRPr>
              </a:p>
              <a:p>
                <a:pPr>
                  <a:spcAft>
                    <a:spcPts val="200"/>
                  </a:spcAft>
                </a:pPr>
                <a:r>
                  <a:rPr kumimoji="1" lang="en-US" altLang="ja-JP" sz="1050" dirty="0" smtClean="0">
                    <a:latin typeface="游ゴシック" panose="020B0400000000000000" pitchFamily="50" charset="-128"/>
                    <a:ea typeface="游ゴシック" panose="020B0400000000000000" pitchFamily="50" charset="-128"/>
                  </a:rPr>
                  <a:t>【</a:t>
                </a:r>
                <a:r>
                  <a:rPr kumimoji="1" lang="ja-JP" altLang="en-US" sz="1050" dirty="0" smtClean="0">
                    <a:latin typeface="游ゴシック" panose="020B0400000000000000" pitchFamily="50" charset="-128"/>
                    <a:ea typeface="游ゴシック" panose="020B0400000000000000" pitchFamily="50" charset="-128"/>
                  </a:rPr>
                  <a:t>延期</a:t>
                </a:r>
                <a:r>
                  <a:rPr kumimoji="1" lang="en-US" altLang="ja-JP" sz="1050" dirty="0" smtClean="0">
                    <a:latin typeface="游ゴシック" panose="020B0400000000000000" pitchFamily="50" charset="-128"/>
                    <a:ea typeface="游ゴシック" panose="020B0400000000000000" pitchFamily="50" charset="-128"/>
                  </a:rPr>
                  <a:t>】</a:t>
                </a:r>
                <a:r>
                  <a:rPr kumimoji="1" lang="ja-JP" altLang="en-US" sz="1050" dirty="0" smtClean="0">
                    <a:latin typeface="游ゴシック" panose="020B0400000000000000" pitchFamily="50" charset="-128"/>
                    <a:ea typeface="游ゴシック" panose="020B0400000000000000" pitchFamily="50" charset="-128"/>
                  </a:rPr>
                  <a:t>ボウリング大会</a:t>
                </a:r>
                <a:endParaRPr kumimoji="1" lang="en-US" altLang="ja-JP" sz="1050" dirty="0" smtClean="0">
                  <a:latin typeface="游ゴシック" panose="020B0400000000000000" pitchFamily="50" charset="-128"/>
                  <a:ea typeface="游ゴシック" panose="020B0400000000000000" pitchFamily="50" charset="-128"/>
                </a:endParaRPr>
              </a:p>
              <a:p>
                <a:r>
                  <a:rPr lang="en-US" altLang="ja-JP" sz="1050" dirty="0" smtClean="0">
                    <a:latin typeface="游ゴシック" panose="020B0400000000000000" pitchFamily="50" charset="-128"/>
                    <a:ea typeface="游ゴシック" panose="020B0400000000000000" pitchFamily="50" charset="-128"/>
                  </a:rPr>
                  <a:t>【</a:t>
                </a:r>
                <a:r>
                  <a:rPr lang="ja-JP" altLang="en-US" sz="1050" dirty="0" smtClean="0">
                    <a:latin typeface="游ゴシック" panose="020B0400000000000000" pitchFamily="50" charset="-128"/>
                    <a:ea typeface="游ゴシック" panose="020B0400000000000000" pitchFamily="50" charset="-128"/>
                  </a:rPr>
                  <a:t>実施</a:t>
                </a:r>
                <a:r>
                  <a:rPr lang="en-US" altLang="ja-JP" sz="1050" dirty="0" smtClean="0">
                    <a:latin typeface="游ゴシック" panose="020B0400000000000000" pitchFamily="50" charset="-128"/>
                    <a:ea typeface="游ゴシック" panose="020B0400000000000000" pitchFamily="50" charset="-128"/>
                  </a:rPr>
                  <a:t>】</a:t>
                </a:r>
                <a:r>
                  <a:rPr lang="ja-JP" altLang="en-US" sz="1050" dirty="0" smtClean="0">
                    <a:latin typeface="游ゴシック" panose="020B0400000000000000" pitchFamily="50" charset="-128"/>
                    <a:ea typeface="游ゴシック" panose="020B0400000000000000" pitchFamily="50" charset="-128"/>
                  </a:rPr>
                  <a:t>寺子屋（</a:t>
                </a:r>
                <a:r>
                  <a:rPr lang="en-US" altLang="ja-JP" sz="1050" dirty="0" smtClean="0">
                    <a:latin typeface="游ゴシック" panose="020B0400000000000000" pitchFamily="50" charset="-128"/>
                    <a:ea typeface="游ゴシック" panose="020B0400000000000000" pitchFamily="50" charset="-128"/>
                  </a:rPr>
                  <a:t>8</a:t>
                </a:r>
                <a:r>
                  <a:rPr lang="ja-JP" altLang="en-US" sz="1050" dirty="0" smtClean="0">
                    <a:latin typeface="游ゴシック" panose="020B0400000000000000" pitchFamily="50" charset="-128"/>
                    <a:ea typeface="游ゴシック" panose="020B0400000000000000" pitchFamily="50" charset="-128"/>
                  </a:rPr>
                  <a:t>月</a:t>
                </a:r>
                <a:r>
                  <a:rPr lang="en-US" altLang="ja-JP" sz="1050" dirty="0" smtClean="0">
                    <a:latin typeface="游ゴシック" panose="020B0400000000000000" pitchFamily="50" charset="-128"/>
                    <a:ea typeface="游ゴシック" panose="020B0400000000000000" pitchFamily="50" charset="-128"/>
                  </a:rPr>
                  <a:t>3</a:t>
                </a:r>
                <a:r>
                  <a:rPr lang="ja-JP" altLang="en-US" sz="1050" dirty="0">
                    <a:latin typeface="游ゴシック" panose="020B0400000000000000" pitchFamily="50" charset="-128"/>
                    <a:ea typeface="游ゴシック" panose="020B0400000000000000" pitchFamily="50" charset="-128"/>
                  </a:rPr>
                  <a:t>・</a:t>
                </a:r>
                <a:r>
                  <a:rPr lang="en-US" altLang="ja-JP" sz="1050" dirty="0" smtClean="0">
                    <a:latin typeface="游ゴシック" panose="020B0400000000000000" pitchFamily="50" charset="-128"/>
                    <a:ea typeface="游ゴシック" panose="020B0400000000000000" pitchFamily="50" charset="-128"/>
                  </a:rPr>
                  <a:t>4</a:t>
                </a:r>
                <a:r>
                  <a:rPr lang="ja-JP" altLang="en-US" sz="1050" dirty="0" err="1">
                    <a:latin typeface="游ゴシック" panose="020B0400000000000000" pitchFamily="50" charset="-128"/>
                    <a:ea typeface="游ゴシック" panose="020B0400000000000000" pitchFamily="50" charset="-128"/>
                  </a:rPr>
                  <a:t>・</a:t>
                </a:r>
                <a:r>
                  <a:rPr lang="en-US" altLang="ja-JP" sz="1050" dirty="0" smtClean="0">
                    <a:latin typeface="游ゴシック" panose="020B0400000000000000" pitchFamily="50" charset="-128"/>
                    <a:ea typeface="游ゴシック" panose="020B0400000000000000" pitchFamily="50" charset="-128"/>
                  </a:rPr>
                  <a:t>6</a:t>
                </a:r>
                <a:r>
                  <a:rPr lang="ja-JP" altLang="en-US" sz="1050" dirty="0" smtClean="0">
                    <a:latin typeface="游ゴシック" panose="020B0400000000000000" pitchFamily="50" charset="-128"/>
                    <a:ea typeface="游ゴシック" panose="020B0400000000000000" pitchFamily="50" charset="-128"/>
                  </a:rPr>
                  <a:t>日 ）</a:t>
                </a:r>
                <a:endParaRPr kumimoji="1" lang="en-US" altLang="ja-JP" sz="1050" dirty="0" smtClean="0">
                  <a:latin typeface="游ゴシック" panose="020B0400000000000000" pitchFamily="50" charset="-128"/>
                  <a:ea typeface="游ゴシック" panose="020B0400000000000000" pitchFamily="50" charset="-128"/>
                </a:endParaRPr>
              </a:p>
            </p:txBody>
          </p:sp>
        </p:grpSp>
      </p:grpSp>
      <p:sp>
        <p:nvSpPr>
          <p:cNvPr id="1121" name="正方形/長方形 1120"/>
          <p:cNvSpPr/>
          <p:nvPr/>
        </p:nvSpPr>
        <p:spPr>
          <a:xfrm>
            <a:off x="24006" y="4514482"/>
            <a:ext cx="3429000" cy="471924"/>
          </a:xfrm>
          <a:prstGeom prst="rect">
            <a:avLst/>
          </a:prstGeom>
        </p:spPr>
        <p:txBody>
          <a:bodyPr>
            <a:spAutoFit/>
          </a:bodyPr>
          <a:lstStyle/>
          <a:p>
            <a:pPr algn="just">
              <a:spcAft>
                <a:spcPts val="200"/>
              </a:spcAft>
            </a:pPr>
            <a:r>
              <a:rPr lang="ja-JP" altLang="en-US" sz="1100" b="1" kern="100" dirty="0">
                <a:latin typeface="Century" panose="02040604050505020304" pitchFamily="18" charset="0"/>
                <a:ea typeface="游ゴシック" panose="020B0400000000000000" pitchFamily="50" charset="-128"/>
                <a:cs typeface="Arial" panose="020B0604020202020204" pitchFamily="34" charset="0"/>
              </a:rPr>
              <a:t>シニア</a:t>
            </a:r>
            <a:r>
              <a:rPr lang="ja-JP" altLang="en-US" sz="1100" b="1" kern="100" dirty="0" smtClean="0">
                <a:latin typeface="Century" panose="02040604050505020304" pitchFamily="18" charset="0"/>
                <a:ea typeface="游ゴシック" panose="020B0400000000000000" pitchFamily="50" charset="-128"/>
                <a:cs typeface="Arial" panose="020B0604020202020204" pitchFamily="34" charset="0"/>
              </a:rPr>
              <a:t>連合会</a:t>
            </a:r>
            <a:endParaRPr lang="en-US" altLang="ja-JP" sz="1100" b="1" kern="100" dirty="0" smtClean="0">
              <a:latin typeface="Century" panose="02040604050505020304" pitchFamily="18" charset="0"/>
              <a:ea typeface="游ゴシック" panose="020B0400000000000000" pitchFamily="50" charset="-128"/>
              <a:cs typeface="Arial" panose="020B0604020202020204" pitchFamily="34" charset="0"/>
            </a:endParaRPr>
          </a:p>
          <a:p>
            <a:pPr algn="just">
              <a:spcAft>
                <a:spcPts val="300"/>
              </a:spcAft>
            </a:pPr>
            <a:r>
              <a:rPr lang="ja-JP" altLang="en-US" sz="1200" b="1" kern="100" dirty="0" smtClean="0">
                <a:latin typeface="Century" panose="02040604050505020304" pitchFamily="18" charset="0"/>
                <a:ea typeface="游ゴシック" panose="020B0400000000000000" pitchFamily="50" charset="-128"/>
                <a:cs typeface="Arial" panose="020B0604020202020204" pitchFamily="34" charset="0"/>
              </a:rPr>
              <a:t> 菊づくり 定植についての説明会</a:t>
            </a:r>
            <a:endParaRPr lang="en-US" altLang="ja-JP" sz="1200" b="1" kern="100" dirty="0">
              <a:latin typeface="Century" panose="02040604050505020304" pitchFamily="18" charset="0"/>
              <a:ea typeface="游ゴシック" panose="020B0400000000000000" pitchFamily="50" charset="-128"/>
              <a:cs typeface="Arial" panose="020B0604020202020204" pitchFamily="34" charset="0"/>
            </a:endParaRPr>
          </a:p>
        </p:txBody>
      </p:sp>
      <p:sp>
        <p:nvSpPr>
          <p:cNvPr id="4" name="テキスト ボックス 3"/>
          <p:cNvSpPr txBox="1"/>
          <p:nvPr/>
        </p:nvSpPr>
        <p:spPr>
          <a:xfrm>
            <a:off x="6895378" y="2135221"/>
            <a:ext cx="323165" cy="850709"/>
          </a:xfrm>
          <a:prstGeom prst="rect">
            <a:avLst/>
          </a:prstGeom>
          <a:noFill/>
        </p:spPr>
        <p:txBody>
          <a:bodyPr vert="eaVert" wrap="square" rtlCol="0">
            <a:spAutoFit/>
          </a:bodyPr>
          <a:lstStyle/>
          <a:p>
            <a:r>
              <a:rPr kumimoji="1" lang="ja-JP" altLang="en-US" sz="900" spc="-100" dirty="0" smtClean="0">
                <a:latin typeface="游ゴシック" panose="020B0400000000000000" pitchFamily="50" charset="-128"/>
                <a:ea typeface="游ゴシック" panose="020B0400000000000000" pitchFamily="50" charset="-128"/>
              </a:rPr>
              <a:t>ホームページ</a:t>
            </a:r>
            <a:endParaRPr kumimoji="1" lang="ja-JP" altLang="en-US" sz="900" spc="-100" dirty="0">
              <a:latin typeface="游ゴシック" panose="020B0400000000000000" pitchFamily="50" charset="-128"/>
              <a:ea typeface="游ゴシック" panose="020B0400000000000000" pitchFamily="50" charset="-128"/>
            </a:endParaRPr>
          </a:p>
        </p:txBody>
      </p:sp>
      <p:grpSp>
        <p:nvGrpSpPr>
          <p:cNvPr id="1132" name="グループ化 1131"/>
          <p:cNvGrpSpPr/>
          <p:nvPr/>
        </p:nvGrpSpPr>
        <p:grpSpPr>
          <a:xfrm>
            <a:off x="3521382" y="308006"/>
            <a:ext cx="3295321" cy="3180701"/>
            <a:chOff x="3471892" y="585969"/>
            <a:chExt cx="3295321" cy="3180701"/>
          </a:xfrm>
        </p:grpSpPr>
        <p:grpSp>
          <p:nvGrpSpPr>
            <p:cNvPr id="28" name="グループ化 27"/>
            <p:cNvGrpSpPr/>
            <p:nvPr/>
          </p:nvGrpSpPr>
          <p:grpSpPr>
            <a:xfrm>
              <a:off x="3487189" y="585969"/>
              <a:ext cx="3280024" cy="3180701"/>
              <a:chOff x="3480097" y="585969"/>
              <a:chExt cx="3280024" cy="3180701"/>
            </a:xfrm>
          </p:grpSpPr>
          <p:sp>
            <p:nvSpPr>
              <p:cNvPr id="13" name="正方形/長方形 12"/>
              <p:cNvSpPr/>
              <p:nvPr/>
            </p:nvSpPr>
            <p:spPr>
              <a:xfrm>
                <a:off x="3517388" y="835098"/>
                <a:ext cx="3242733" cy="2931572"/>
              </a:xfrm>
              <a:prstGeom prst="rect">
                <a:avLst/>
              </a:prstGeom>
            </p:spPr>
            <p:txBody>
              <a:bodyPr wrap="square">
                <a:spAutoFit/>
              </a:bodyPr>
              <a:lstStyle/>
              <a:p>
                <a:endParaRPr lang="en-US" altLang="ja-JP" sz="1100" dirty="0" smtClean="0">
                  <a:ea typeface="游ゴシック" panose="020B0400000000000000"/>
                </a:endParaRPr>
              </a:p>
              <a:p>
                <a:r>
                  <a:rPr lang="ja-JP" altLang="en-US" sz="1100" dirty="0" smtClean="0">
                    <a:ea typeface="游ゴシック" panose="020B0400000000000000"/>
                  </a:rPr>
                  <a:t>実施</a:t>
                </a:r>
                <a:r>
                  <a:rPr lang="ja-JP" altLang="en-US" sz="1100" dirty="0">
                    <a:ea typeface="游ゴシック" panose="020B0400000000000000"/>
                  </a:rPr>
                  <a:t>日</a:t>
                </a:r>
                <a:r>
                  <a:rPr lang="ja-JP" altLang="en-US" sz="1100" dirty="0" smtClean="0">
                    <a:ea typeface="游ゴシック" panose="020B0400000000000000"/>
                  </a:rPr>
                  <a:t>：７月１９日（日）</a:t>
                </a:r>
                <a:endParaRPr lang="en-US" altLang="ja-JP" sz="1100" dirty="0" smtClean="0">
                  <a:ea typeface="游ゴシック" panose="020B0400000000000000"/>
                </a:endParaRPr>
              </a:p>
              <a:p>
                <a:r>
                  <a:rPr lang="ja-JP" altLang="en-US" sz="1100" dirty="0">
                    <a:ea typeface="游ゴシック" panose="020B0400000000000000"/>
                  </a:rPr>
                  <a:t>　</a:t>
                </a:r>
                <a:r>
                  <a:rPr lang="ja-JP" altLang="en-US" sz="1100" dirty="0" smtClean="0">
                    <a:ea typeface="游ゴシック" panose="020B0400000000000000"/>
                  </a:rPr>
                  <a:t>　　　　　　　　</a:t>
                </a:r>
                <a:r>
                  <a:rPr lang="ja-JP" altLang="en-US" sz="1100" dirty="0">
                    <a:ea typeface="游ゴシック" panose="020B0400000000000000"/>
                  </a:rPr>
                  <a:t> </a:t>
                </a:r>
                <a:r>
                  <a:rPr lang="en-US" altLang="ja-JP" sz="1200" dirty="0" smtClean="0">
                    <a:ea typeface="游ゴシック" panose="020B0400000000000000"/>
                  </a:rPr>
                  <a:t>7:30</a:t>
                </a:r>
                <a:r>
                  <a:rPr lang="ja-JP" altLang="en-US" sz="1200" dirty="0" smtClean="0">
                    <a:ea typeface="游ゴシック" panose="020B0400000000000000"/>
                  </a:rPr>
                  <a:t>～</a:t>
                </a:r>
                <a:r>
                  <a:rPr lang="en-US" altLang="ja-JP" sz="1200" dirty="0" smtClean="0">
                    <a:ea typeface="游ゴシック" panose="020B0400000000000000"/>
                  </a:rPr>
                  <a:t>8:30</a:t>
                </a:r>
              </a:p>
              <a:p>
                <a:pPr>
                  <a:spcAft>
                    <a:spcPts val="600"/>
                  </a:spcAft>
                </a:pPr>
                <a:r>
                  <a:rPr lang="ja-JP" altLang="en-US" sz="1100" dirty="0">
                    <a:ea typeface="游ゴシック" panose="020B0400000000000000"/>
                  </a:rPr>
                  <a:t>場　所</a:t>
                </a:r>
                <a:r>
                  <a:rPr lang="ja-JP" altLang="en-US" sz="1100" dirty="0" smtClean="0">
                    <a:ea typeface="游ゴシック" panose="020B0400000000000000"/>
                  </a:rPr>
                  <a:t>：学区内を流れる一級河川</a:t>
                </a:r>
                <a:r>
                  <a:rPr lang="ja-JP" altLang="en-US" sz="1100" dirty="0">
                    <a:ea typeface="游ゴシック" panose="020B0400000000000000"/>
                  </a:rPr>
                  <a:t>　</a:t>
                </a:r>
                <a:endParaRPr lang="en-US" altLang="ja-JP" sz="1100" dirty="0">
                  <a:ea typeface="游ゴシック" panose="020B0400000000000000"/>
                </a:endParaRPr>
              </a:p>
              <a:p>
                <a:pPr algn="just">
                  <a:spcAft>
                    <a:spcPts val="300"/>
                  </a:spcAft>
                </a:pPr>
                <a:r>
                  <a:rPr lang="ja-JP" altLang="en-US" sz="1100" dirty="0" smtClean="0">
                    <a:latin typeface="游ゴシック" panose="020B0400000000000000" pitchFamily="50" charset="-128"/>
                    <a:ea typeface="游ゴシック" panose="020B0400000000000000" pitchFamily="50" charset="-128"/>
                  </a:rPr>
                  <a:t>　例年</a:t>
                </a:r>
                <a:r>
                  <a:rPr lang="en-US" altLang="ja-JP" sz="1100" dirty="0" smtClean="0">
                    <a:latin typeface="游ゴシック" panose="020B0400000000000000" pitchFamily="50" charset="-128"/>
                    <a:ea typeface="游ゴシック" panose="020B0400000000000000" pitchFamily="50" charset="-128"/>
                  </a:rPr>
                  <a:t>6</a:t>
                </a:r>
                <a:r>
                  <a:rPr lang="ja-JP" altLang="en-US" sz="1100" dirty="0" smtClean="0">
                    <a:latin typeface="游ゴシック" panose="020B0400000000000000" pitchFamily="50" charset="-128"/>
                    <a:ea typeface="游ゴシック" panose="020B0400000000000000" pitchFamily="50" charset="-128"/>
                  </a:rPr>
                  <a:t>月に市内で一斉に行われる「琵琶湖市民清掃」が中止となったため、長等学区として、河川清掃を行いました。</a:t>
                </a:r>
                <a:endParaRPr lang="en-US" altLang="ja-JP" sz="1100" dirty="0" smtClean="0">
                  <a:latin typeface="游ゴシック" panose="020B0400000000000000" pitchFamily="50" charset="-128"/>
                  <a:ea typeface="游ゴシック" panose="020B0400000000000000" pitchFamily="50" charset="-128"/>
                </a:endParaRPr>
              </a:p>
              <a:p>
                <a:pPr marL="1076325" indent="88900" algn="just"/>
                <a:r>
                  <a:rPr lang="ja-JP" altLang="en-US" sz="1100" dirty="0" smtClean="0">
                    <a:latin typeface="游ゴシック" panose="020B0400000000000000" pitchFamily="50" charset="-128"/>
                    <a:ea typeface="游ゴシック" panose="020B0400000000000000" pitchFamily="50" charset="-128"/>
                  </a:rPr>
                  <a:t>  当日は自治会ごとに割り当てられた河川を掃除しました。</a:t>
                </a:r>
                <a:r>
                  <a:rPr lang="ja-JP" altLang="en-US" sz="1100" dirty="0">
                    <a:latin typeface="游ゴシック" panose="020B0400000000000000" pitchFamily="50" charset="-128"/>
                    <a:ea typeface="游ゴシック" panose="020B0400000000000000" pitchFamily="50" charset="-128"/>
                  </a:rPr>
                  <a:t>　</a:t>
                </a:r>
                <a:r>
                  <a:rPr lang="ja-JP" altLang="en-US" sz="1100" dirty="0" smtClean="0">
                    <a:latin typeface="游ゴシック" panose="020B0400000000000000" pitchFamily="50" charset="-128"/>
                    <a:ea typeface="游ゴシック" panose="020B0400000000000000" pitchFamily="50" charset="-128"/>
                  </a:rPr>
                  <a:t>　　ソーシャルディスタンスを</a:t>
                </a:r>
                <a:r>
                  <a:rPr lang="ja-JP" altLang="en-US" sz="1100" dirty="0">
                    <a:latin typeface="游ゴシック" panose="020B0400000000000000" pitchFamily="50" charset="-128"/>
                    <a:ea typeface="游ゴシック" panose="020B0400000000000000" pitchFamily="50" charset="-128"/>
                  </a:rPr>
                  <a:t>守</a:t>
                </a:r>
                <a:r>
                  <a:rPr lang="ja-JP" altLang="en-US" sz="1100" dirty="0" smtClean="0">
                    <a:latin typeface="游ゴシック" panose="020B0400000000000000" pitchFamily="50" charset="-128"/>
                    <a:ea typeface="游ゴシック" panose="020B0400000000000000" pitchFamily="50" charset="-128"/>
                  </a:rPr>
                  <a:t>るため一つの自治会から２～</a:t>
                </a:r>
                <a:r>
                  <a:rPr lang="en-US" altLang="ja-JP" sz="1100" dirty="0" smtClean="0">
                    <a:latin typeface="游ゴシック" panose="020B0400000000000000" pitchFamily="50" charset="-128"/>
                    <a:ea typeface="游ゴシック" panose="020B0400000000000000" pitchFamily="50" charset="-128"/>
                  </a:rPr>
                  <a:t>3</a:t>
                </a:r>
                <a:r>
                  <a:rPr lang="ja-JP" altLang="en-US" sz="1100" dirty="0" smtClean="0">
                    <a:latin typeface="游ゴシック" panose="020B0400000000000000" pitchFamily="50" charset="-128"/>
                    <a:ea typeface="游ゴシック" panose="020B0400000000000000" pitchFamily="50" charset="-128"/>
                  </a:rPr>
                  <a:t>名の参加でしたが、雑草やごみが取り除かれ、</a:t>
                </a:r>
                <a:endParaRPr lang="en-US" altLang="ja-JP" sz="1100" dirty="0" smtClean="0">
                  <a:latin typeface="游ゴシック" panose="020B0400000000000000" pitchFamily="50" charset="-128"/>
                  <a:ea typeface="游ゴシック" panose="020B0400000000000000" pitchFamily="50" charset="-128"/>
                </a:endParaRPr>
              </a:p>
              <a:p>
                <a:pPr algn="just"/>
                <a:r>
                  <a:rPr lang="ja-JP" altLang="en-US" sz="1100" dirty="0" smtClean="0">
                    <a:latin typeface="游ゴシック" panose="020B0400000000000000" pitchFamily="50" charset="-128"/>
                    <a:ea typeface="游ゴシック" panose="020B0400000000000000" pitchFamily="50" charset="-128"/>
                  </a:rPr>
                  <a:t>スッキリきれいになりました。</a:t>
                </a:r>
                <a:endParaRPr lang="en-US" altLang="ja-JP" sz="1100" dirty="0" smtClean="0">
                  <a:latin typeface="游ゴシック" panose="020B0400000000000000" pitchFamily="50" charset="-128"/>
                  <a:ea typeface="游ゴシック" panose="020B0400000000000000" pitchFamily="50" charset="-128"/>
                </a:endParaRPr>
              </a:p>
              <a:p>
                <a:pPr algn="just"/>
                <a:r>
                  <a:rPr lang="ja-JP" altLang="en-US" sz="1100" dirty="0" smtClean="0">
                    <a:latin typeface="游ゴシック" panose="020B0400000000000000" pitchFamily="50" charset="-128"/>
                    <a:ea typeface="游ゴシック" panose="020B0400000000000000" pitchFamily="50" charset="-128"/>
                  </a:rPr>
                  <a:t>朝から暑い中、ご参加の皆さま</a:t>
                </a:r>
                <a:endParaRPr lang="en-US" altLang="ja-JP" sz="1100" dirty="0" smtClean="0">
                  <a:latin typeface="游ゴシック" panose="020B0400000000000000" pitchFamily="50" charset="-128"/>
                  <a:ea typeface="游ゴシック" panose="020B0400000000000000" pitchFamily="50" charset="-128"/>
                </a:endParaRPr>
              </a:p>
              <a:p>
                <a:pPr algn="just"/>
                <a:r>
                  <a:rPr lang="ja-JP" altLang="en-US" sz="1100" dirty="0" smtClean="0">
                    <a:latin typeface="游ゴシック" panose="020B0400000000000000" pitchFamily="50" charset="-128"/>
                    <a:ea typeface="游ゴシック" panose="020B0400000000000000" pitchFamily="50" charset="-128"/>
                  </a:rPr>
                  <a:t>どうもお疲れさまでした。</a:t>
                </a:r>
                <a:endParaRPr lang="en-US" altLang="ja-JP" sz="1100" dirty="0">
                  <a:latin typeface="游ゴシック" panose="020B0400000000000000" pitchFamily="50" charset="-128"/>
                  <a:ea typeface="游ゴシック" panose="020B0400000000000000" pitchFamily="50" charset="-128"/>
                </a:endParaRPr>
              </a:p>
            </p:txBody>
          </p:sp>
          <p:sp>
            <p:nvSpPr>
              <p:cNvPr id="1120" name="正方形/長方形 1119"/>
              <p:cNvSpPr/>
              <p:nvPr/>
            </p:nvSpPr>
            <p:spPr>
              <a:xfrm>
                <a:off x="3480097" y="585969"/>
                <a:ext cx="2197913" cy="492443"/>
              </a:xfrm>
              <a:prstGeom prst="rect">
                <a:avLst/>
              </a:prstGeom>
            </p:spPr>
            <p:txBody>
              <a:bodyPr wrap="square">
                <a:spAutoFit/>
              </a:bodyPr>
              <a:lstStyle/>
              <a:p>
                <a:r>
                  <a:rPr lang="ja-JP" altLang="en-US" sz="1100" b="1" dirty="0" smtClean="0">
                    <a:latin typeface="游ゴシック" panose="020B0400000000000000" pitchFamily="50" charset="-128"/>
                    <a:ea typeface="游ゴシック" panose="020B0400000000000000" pitchFamily="50" charset="-128"/>
                  </a:rPr>
                  <a:t>まち</a:t>
                </a:r>
                <a:r>
                  <a:rPr lang="ja-JP" altLang="en-US" sz="1100" b="1" dirty="0">
                    <a:latin typeface="游ゴシック" panose="020B0400000000000000" pitchFamily="50" charset="-128"/>
                    <a:ea typeface="游ゴシック" panose="020B0400000000000000" pitchFamily="50" charset="-128"/>
                  </a:rPr>
                  <a:t>づくり</a:t>
                </a:r>
                <a:r>
                  <a:rPr lang="ja-JP" altLang="en-US" sz="1100" b="1" dirty="0" smtClean="0">
                    <a:latin typeface="游ゴシック" panose="020B0400000000000000" pitchFamily="50" charset="-128"/>
                    <a:ea typeface="游ゴシック" panose="020B0400000000000000" pitchFamily="50" charset="-128"/>
                  </a:rPr>
                  <a:t>協議会</a:t>
                </a:r>
                <a:endParaRPr lang="en-US" altLang="ja-JP" sz="1100" b="1" dirty="0" smtClean="0">
                  <a:latin typeface="游ゴシック" panose="020B0400000000000000" pitchFamily="50" charset="-128"/>
                  <a:ea typeface="游ゴシック" panose="020B0400000000000000" pitchFamily="50" charset="-128"/>
                </a:endParaRPr>
              </a:p>
              <a:p>
                <a:r>
                  <a:rPr lang="ja-JP" altLang="en-US" sz="1200" b="1" dirty="0" smtClean="0">
                    <a:latin typeface="游ゴシック" panose="020B0400000000000000" pitchFamily="50" charset="-128"/>
                    <a:ea typeface="游ゴシック" panose="020B0400000000000000" pitchFamily="50" charset="-128"/>
                  </a:rPr>
                  <a:t>　  　　</a:t>
                </a:r>
                <a:r>
                  <a:rPr lang="ja-JP" altLang="en-US" sz="1400" b="1" dirty="0" smtClean="0">
                    <a:latin typeface="游ゴシック" panose="020B0400000000000000" pitchFamily="50" charset="-128"/>
                    <a:ea typeface="游ゴシック" panose="020B0400000000000000" pitchFamily="50" charset="-128"/>
                  </a:rPr>
                  <a:t>一級</a:t>
                </a:r>
                <a:r>
                  <a:rPr lang="ja-JP" altLang="en-US" sz="1400" b="1" dirty="0">
                    <a:latin typeface="游ゴシック" panose="020B0400000000000000" pitchFamily="50" charset="-128"/>
                    <a:ea typeface="游ゴシック" panose="020B0400000000000000" pitchFamily="50" charset="-128"/>
                  </a:rPr>
                  <a:t>河川清掃</a:t>
                </a:r>
                <a:endParaRPr lang="en-US" altLang="ja-JP" sz="1400" b="1" dirty="0">
                  <a:latin typeface="游ゴシック" panose="020B0400000000000000" pitchFamily="50" charset="-128"/>
                  <a:ea typeface="游ゴシック" panose="020B0400000000000000" pitchFamily="50" charset="-128"/>
                </a:endParaRPr>
              </a:p>
            </p:txBody>
          </p:sp>
        </p:grpSp>
        <p:pic>
          <p:nvPicPr>
            <p:cNvPr id="25" name="図 24"/>
            <p:cNvPicPr>
              <a:picLocks noChangeAspect="1"/>
            </p:cNvPicPr>
            <p:nvPr/>
          </p:nvPicPr>
          <p:blipFill rotWithShape="1">
            <a:blip r:embed="rId16" cstate="print">
              <a:extLst>
                <a:ext uri="{28A0092B-C50C-407E-A947-70E740481C1C}">
                  <a14:useLocalDpi xmlns:a14="http://schemas.microsoft.com/office/drawing/2010/main" val="0"/>
                </a:ext>
              </a:extLst>
            </a:blip>
            <a:srcRect t="-488" r="20818" b="19725"/>
            <a:stretch/>
          </p:blipFill>
          <p:spPr>
            <a:xfrm>
              <a:off x="3471892" y="2217861"/>
              <a:ext cx="1173000" cy="897308"/>
            </a:xfrm>
            <a:prstGeom prst="rect">
              <a:avLst/>
            </a:prstGeom>
            <a:ln w="3175">
              <a:solidFill>
                <a:schemeClr val="bg1">
                  <a:lumMod val="65000"/>
                </a:schemeClr>
              </a:solidFill>
            </a:ln>
          </p:spPr>
        </p:pic>
        <p:pic>
          <p:nvPicPr>
            <p:cNvPr id="27" name="図 26"/>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793396" y="804333"/>
              <a:ext cx="969876" cy="727407"/>
            </a:xfrm>
            <a:prstGeom prst="rect">
              <a:avLst/>
            </a:prstGeom>
          </p:spPr>
        </p:pic>
      </p:grpSp>
      <p:pic>
        <p:nvPicPr>
          <p:cNvPr id="175" name="Picture 125" descr="https://tigpig.com/wp-content/2012/03/120324_1500_120222_tigpig_640_480_b.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2" r="21371"/>
          <a:stretch/>
        </p:blipFill>
        <p:spPr bwMode="auto">
          <a:xfrm flipH="1">
            <a:off x="1976717" y="283589"/>
            <a:ext cx="1113213" cy="1061895"/>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25" descr="https://tigpig.com/wp-content/2012/03/120324_1500_120222_tigpig_640_480_b.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17667" r="21371"/>
          <a:stretch/>
        </p:blipFill>
        <p:spPr bwMode="auto">
          <a:xfrm flipH="1" flipV="1">
            <a:off x="1147230" y="310181"/>
            <a:ext cx="863105" cy="1061895"/>
          </a:xfrm>
          <a:prstGeom prst="rect">
            <a:avLst/>
          </a:prstGeom>
          <a:noFill/>
          <a:extLst>
            <a:ext uri="{909E8E84-426E-40DD-AFC4-6F175D3DCCD1}">
              <a14:hiddenFill xmlns:a14="http://schemas.microsoft.com/office/drawing/2010/main">
                <a:solidFill>
                  <a:srgbClr val="FFFFFF"/>
                </a:solidFill>
              </a14:hiddenFill>
            </a:ext>
          </a:extLst>
        </p:spPr>
      </p:pic>
      <p:pic>
        <p:nvPicPr>
          <p:cNvPr id="104" name="図 103"/>
          <p:cNvPicPr>
            <a:picLocks noChangeAspect="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94524" y="959477"/>
            <a:ext cx="689897" cy="689898"/>
          </a:xfrm>
          <a:prstGeom prst="rect">
            <a:avLst/>
          </a:prstGeom>
        </p:spPr>
      </p:pic>
      <p:sp>
        <p:nvSpPr>
          <p:cNvPr id="1130" name="正方形/長方形 1129"/>
          <p:cNvSpPr/>
          <p:nvPr/>
        </p:nvSpPr>
        <p:spPr>
          <a:xfrm>
            <a:off x="16702" y="2791330"/>
            <a:ext cx="3206724" cy="1421465"/>
          </a:xfrm>
          <a:prstGeom prst="rect">
            <a:avLst/>
          </a:prstGeom>
          <a:noFill/>
          <a:ln w="952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29" name="グループ化 1128"/>
          <p:cNvGrpSpPr/>
          <p:nvPr/>
        </p:nvGrpSpPr>
        <p:grpSpPr>
          <a:xfrm>
            <a:off x="24006" y="2865724"/>
            <a:ext cx="3404419" cy="1417997"/>
            <a:chOff x="146349" y="3072156"/>
            <a:chExt cx="3404419" cy="1417997"/>
          </a:xfrm>
        </p:grpSpPr>
        <p:grpSp>
          <p:nvGrpSpPr>
            <p:cNvPr id="1123" name="グループ化 1122"/>
            <p:cNvGrpSpPr/>
            <p:nvPr/>
          </p:nvGrpSpPr>
          <p:grpSpPr>
            <a:xfrm>
              <a:off x="146349" y="3072156"/>
              <a:ext cx="2897505" cy="1417997"/>
              <a:chOff x="146349" y="3072156"/>
              <a:chExt cx="2897505" cy="1417997"/>
            </a:xfrm>
          </p:grpSpPr>
          <p:sp>
            <p:nvSpPr>
              <p:cNvPr id="169" name="テキスト ボックス 5"/>
              <p:cNvSpPr txBox="1"/>
              <p:nvPr/>
            </p:nvSpPr>
            <p:spPr>
              <a:xfrm>
                <a:off x="146349" y="3332586"/>
                <a:ext cx="2897505" cy="1157567"/>
              </a:xfrm>
              <a:prstGeom prst="rect">
                <a:avLst/>
              </a:prstGeom>
              <a:noFill/>
              <a:ln w="1270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600"/>
                  </a:lnSpc>
                  <a:spcAft>
                    <a:spcPts val="600"/>
                  </a:spcAft>
                </a:pPr>
                <a:r>
                  <a:rPr lang="en-US" altLang="ja-JP"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              8</a:t>
                </a:r>
                <a:r>
                  <a:rPr lang="ja-JP"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日</a:t>
                </a:r>
                <a:r>
                  <a:rPr lang="en-US" altLang="ja-JP"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en-US"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200" b="1" dirty="0">
                    <a:effectLst/>
                    <a:latin typeface="游ゴシック" panose="020B0400000000000000" pitchFamily="50" charset="-128"/>
                    <a:ea typeface="游ゴシック" panose="020B0400000000000000" pitchFamily="50" charset="-128"/>
                    <a:cs typeface="Times New Roman" panose="02020603050405020304" pitchFamily="18" charset="0"/>
                  </a:rPr>
                  <a:t>土</a:t>
                </a:r>
                <a:r>
                  <a:rPr lang="en-US" sz="12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8</a:t>
                </a:r>
                <a:r>
                  <a:rPr lang="ja-JP"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10</a:t>
                </a:r>
                <a:r>
                  <a:rPr lang="ja-JP"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日</a:t>
                </a:r>
                <a:r>
                  <a:rPr lang="en-US" altLang="ja-JP"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200" b="1" dirty="0" smtClean="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b="1" dirty="0" smtClean="0">
                    <a:effectLst/>
                    <a:latin typeface="游ゴシック" panose="020B0400000000000000" pitchFamily="50" charset="-128"/>
                    <a:ea typeface="游ゴシック" panose="020B0400000000000000" pitchFamily="50" charset="-128"/>
                    <a:cs typeface="Times New Roman" panose="02020603050405020304" pitchFamily="18" charset="0"/>
                  </a:rPr>
                  <a:t>  </a:t>
                </a:r>
              </a:p>
              <a:p>
                <a:pPr algn="just">
                  <a:lnSpc>
                    <a:spcPts val="1600"/>
                  </a:lnSpc>
                  <a:spcAft>
                    <a:spcPts val="600"/>
                  </a:spcAft>
                </a:pPr>
                <a:r>
                  <a:rPr lang="en-US" altLang="ja-JP" sz="1100" dirty="0" smtClean="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dirty="0" smtClean="0">
                    <a:latin typeface="游ゴシック" panose="020B0400000000000000" pitchFamily="50" charset="-128"/>
                    <a:ea typeface="游ゴシック" panose="020B0400000000000000" pitchFamily="50" charset="-128"/>
                    <a:cs typeface="Times New Roman" panose="02020603050405020304" pitchFamily="18" charset="0"/>
                  </a:rPr>
                  <a:t>マスク着用</a:t>
                </a:r>
                <a:r>
                  <a:rPr lang="ja-JP" altLang="en-US" sz="1100" dirty="0">
                    <a:latin typeface="游ゴシック" panose="020B0400000000000000" pitchFamily="50" charset="-128"/>
                    <a:ea typeface="游ゴシック" panose="020B0400000000000000" pitchFamily="50" charset="-128"/>
                    <a:cs typeface="Times New Roman" panose="02020603050405020304" pitchFamily="18" charset="0"/>
                  </a:rPr>
                  <a:t>で</a:t>
                </a:r>
                <a:r>
                  <a:rPr lang="ja-JP" sz="1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ご参加ください。</a:t>
                </a:r>
              </a:p>
              <a:p>
                <a:pPr algn="l">
                  <a:lnSpc>
                    <a:spcPts val="1700"/>
                  </a:lnSpc>
                  <a:spcAft>
                    <a:spcPts val="0"/>
                  </a:spcAft>
                </a:pPr>
                <a:r>
                  <a:rPr lang="ja-JP" sz="12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時間</a:t>
                </a:r>
                <a:r>
                  <a:rPr lang="ja-JP" sz="1200" dirty="0">
                    <a:effectLst/>
                    <a:latin typeface="游ゴシック" panose="020B0400000000000000" pitchFamily="50" charset="-128"/>
                    <a:ea typeface="游ゴシック" panose="020B0400000000000000" pitchFamily="50" charset="-128"/>
                    <a:cs typeface="Times New Roman" panose="02020603050405020304" pitchFamily="18" charset="0"/>
                  </a:rPr>
                  <a:t>　午前</a:t>
                </a:r>
                <a:r>
                  <a:rPr lang="ja-JP" sz="1200" spc="-100" dirty="0">
                    <a:effectLst/>
                    <a:latin typeface="游ゴシック" panose="020B0400000000000000" pitchFamily="50" charset="-128"/>
                    <a:ea typeface="游ゴシック" panose="020B0400000000000000" pitchFamily="50" charset="-128"/>
                    <a:cs typeface="Times New Roman" panose="02020603050405020304" pitchFamily="18" charset="0"/>
                  </a:rPr>
                  <a:t>６：３０～６：４５</a:t>
                </a:r>
                <a:endParaRPr lang="ja-JP" sz="1000" spc="-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l">
                  <a:lnSpc>
                    <a:spcPts val="1600"/>
                  </a:lnSpc>
                  <a:spcAft>
                    <a:spcPts val="360"/>
                  </a:spcAft>
                </a:pPr>
                <a:r>
                  <a:rPr lang="ja-JP" sz="1200" dirty="0">
                    <a:effectLst/>
                    <a:latin typeface="游ゴシック" panose="020B0400000000000000" pitchFamily="50" charset="-128"/>
                    <a:ea typeface="游ゴシック" panose="020B0400000000000000" pitchFamily="50" charset="-128"/>
                    <a:cs typeface="Times New Roman" panose="02020603050405020304" pitchFamily="18" charset="0"/>
                  </a:rPr>
                  <a:t>場所　長等小学校</a:t>
                </a:r>
                <a:r>
                  <a:rPr lang="ja-JP" sz="1200" dirty="0" smtClean="0">
                    <a:effectLst/>
                    <a:latin typeface="游ゴシック" panose="020B0400000000000000" pitchFamily="50" charset="-128"/>
                    <a:ea typeface="游ゴシック" panose="020B0400000000000000" pitchFamily="50" charset="-128"/>
                    <a:cs typeface="Times New Roman" panose="02020603050405020304" pitchFamily="18" charset="0"/>
                  </a:rPr>
                  <a:t>グラウンド</a:t>
                </a:r>
                <a:endParaRPr lang="ja-JP" sz="10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6" name="正方形/長方形 5"/>
              <p:cNvSpPr/>
              <p:nvPr/>
            </p:nvSpPr>
            <p:spPr>
              <a:xfrm>
                <a:off x="493621" y="3072156"/>
                <a:ext cx="2383986" cy="338554"/>
              </a:xfrm>
              <a:prstGeom prst="rect">
                <a:avLst/>
              </a:prstGeom>
            </p:spPr>
            <p:txBody>
              <a:bodyPr wrap="none">
                <a:spAutoFit/>
              </a:bodyPr>
              <a:lstStyle/>
              <a:p>
                <a:r>
                  <a:rPr lang="ja-JP" altLang="ja-JP" sz="1600" b="1" dirty="0">
                    <a:latin typeface="游ゴシック" panose="020B0400000000000000" pitchFamily="50" charset="-128"/>
                    <a:ea typeface="游ゴシック" panose="020B0400000000000000" pitchFamily="50" charset="-128"/>
                    <a:cs typeface="Times New Roman" panose="02020603050405020304" pitchFamily="18" charset="0"/>
                  </a:rPr>
                  <a:t>第</a:t>
                </a:r>
                <a:r>
                  <a:rPr lang="en-US" altLang="ja-JP" sz="1600" b="1" dirty="0">
                    <a:latin typeface="游ゴシック" panose="020B0400000000000000" pitchFamily="50" charset="-128"/>
                    <a:ea typeface="游ゴシック" panose="020B0400000000000000" pitchFamily="50" charset="-128"/>
                    <a:cs typeface="Times New Roman" panose="02020603050405020304" pitchFamily="18" charset="0"/>
                  </a:rPr>
                  <a:t>44</a:t>
                </a:r>
                <a:r>
                  <a:rPr lang="ja-JP" altLang="ja-JP" sz="1600" b="1" dirty="0">
                    <a:latin typeface="游ゴシック" panose="020B0400000000000000" pitchFamily="50" charset="-128"/>
                    <a:ea typeface="游ゴシック" panose="020B0400000000000000" pitchFamily="50" charset="-128"/>
                    <a:cs typeface="Times New Roman" panose="02020603050405020304" pitchFamily="18" charset="0"/>
                  </a:rPr>
                  <a:t>回 ラジオ体操の会 </a:t>
                </a:r>
                <a:endParaRPr lang="ja-JP" altLang="en-US" sz="1600" dirty="0"/>
              </a:p>
            </p:txBody>
          </p:sp>
          <p:grpSp>
            <p:nvGrpSpPr>
              <p:cNvPr id="12" name="グループ化 11"/>
              <p:cNvGrpSpPr/>
              <p:nvPr/>
            </p:nvGrpSpPr>
            <p:grpSpPr>
              <a:xfrm>
                <a:off x="2352437" y="3691024"/>
                <a:ext cx="373967" cy="690631"/>
                <a:chOff x="2427556" y="2420494"/>
                <a:chExt cx="373967" cy="690631"/>
              </a:xfrm>
            </p:grpSpPr>
            <p:pic>
              <p:nvPicPr>
                <p:cNvPr id="171" name="図 170" descr="http://earth.publicdomainq.net/201708/07o/publicdomainq-0011953sxcyhx.png"/>
                <p:cNvPicPr/>
                <p:nvPr/>
              </p:nvPicPr>
              <p:blipFill rotWithShape="1">
                <a:blip r:embed="rId20" cstate="print">
                  <a:grayscl/>
                  <a:extLst>
                    <a:ext uri="{28A0092B-C50C-407E-A947-70E740481C1C}">
                      <a14:useLocalDpi xmlns:a14="http://schemas.microsoft.com/office/drawing/2010/main" val="0"/>
                    </a:ext>
                  </a:extLst>
                </a:blip>
                <a:srcRect r="59915"/>
                <a:stretch/>
              </p:blipFill>
              <p:spPr bwMode="auto">
                <a:xfrm>
                  <a:off x="2427556" y="2420494"/>
                  <a:ext cx="373967" cy="690631"/>
                </a:xfrm>
                <a:prstGeom prst="rect">
                  <a:avLst/>
                </a:prstGeom>
                <a:noFill/>
                <a:ln>
                  <a:noFill/>
                </a:ln>
              </p:spPr>
            </p:pic>
            <p:pic>
              <p:nvPicPr>
                <p:cNvPr id="1026" name="Picture 2" descr="https://1.bp.blogspot.com/-tEEP6DMBBm4/Xtt6eQsD1JI/AAAAAAABZQQ/-bIHUTVF7gU9g8zGtfZfIzWkPuh5kKc1ACNcBGAsYHQ/s1600/medical_mask_front_view.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168086">
                  <a:off x="2510846" y="2632689"/>
                  <a:ext cx="169595" cy="10124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24" name="グループ化 1123"/>
            <p:cNvGrpSpPr/>
            <p:nvPr/>
          </p:nvGrpSpPr>
          <p:grpSpPr>
            <a:xfrm>
              <a:off x="2966201" y="3697583"/>
              <a:ext cx="584567" cy="690631"/>
              <a:chOff x="2559235" y="4542692"/>
              <a:chExt cx="584567" cy="690631"/>
            </a:xfrm>
          </p:grpSpPr>
          <p:pic>
            <p:nvPicPr>
              <p:cNvPr id="186" name="図 185" descr="http://earth.publicdomainq.net/201708/07o/publicdomainq-0011953sxcyhx.png"/>
              <p:cNvPicPr/>
              <p:nvPr/>
            </p:nvPicPr>
            <p:blipFill rotWithShape="1">
              <a:blip r:embed="rId20" cstate="print">
                <a:grayscl/>
                <a:extLst>
                  <a:ext uri="{28A0092B-C50C-407E-A947-70E740481C1C}">
                    <a14:useLocalDpi xmlns:a14="http://schemas.microsoft.com/office/drawing/2010/main" val="0"/>
                  </a:ext>
                </a:extLst>
              </a:blip>
              <a:srcRect l="37342"/>
              <a:stretch/>
            </p:blipFill>
            <p:spPr bwMode="auto">
              <a:xfrm>
                <a:off x="2559235" y="4542692"/>
                <a:ext cx="584567" cy="690631"/>
              </a:xfrm>
              <a:prstGeom prst="rect">
                <a:avLst/>
              </a:prstGeom>
              <a:noFill/>
              <a:ln>
                <a:noFill/>
              </a:ln>
            </p:spPr>
          </p:pic>
          <p:pic>
            <p:nvPicPr>
              <p:cNvPr id="187" name="Picture 2" descr="https://1.bp.blogspot.com/-tEEP6DMBBm4/Xtt6eQsD1JI/AAAAAAABZQQ/-bIHUTVF7gU9g8zGtfZfIzWkPuh5kKc1ACNcBGAsYHQ/s1600/medical_mask_front_view.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168086">
                <a:off x="2663511" y="4754328"/>
                <a:ext cx="169595" cy="10124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26" name="直線矢印コネクタ 1125"/>
            <p:cNvCxnSpPr/>
            <p:nvPr/>
          </p:nvCxnSpPr>
          <p:spPr>
            <a:xfrm>
              <a:off x="2629268" y="4176779"/>
              <a:ext cx="375198" cy="0"/>
            </a:xfrm>
            <a:prstGeom prst="straightConnector1">
              <a:avLst/>
            </a:prstGeom>
            <a:ln w="1905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88" name="正方形/長方形 187"/>
          <p:cNvSpPr/>
          <p:nvPr/>
        </p:nvSpPr>
        <p:spPr>
          <a:xfrm>
            <a:off x="3577519" y="3710408"/>
            <a:ext cx="3359299" cy="2505814"/>
          </a:xfrm>
          <a:prstGeom prst="rect">
            <a:avLst/>
          </a:prstGeom>
        </p:spPr>
        <p:txBody>
          <a:bodyPr wrap="square">
            <a:spAutoFit/>
          </a:bodyPr>
          <a:lstStyle/>
          <a:p>
            <a:r>
              <a:rPr lang="ja-JP" altLang="en-US" sz="1200" b="1" dirty="0" smtClean="0">
                <a:latin typeface="游ゴシック" panose="020B0400000000000000" pitchFamily="50" charset="-128"/>
                <a:ea typeface="游ゴシック" panose="020B0400000000000000" pitchFamily="50" charset="-128"/>
              </a:rPr>
              <a:t>社会福祉</a:t>
            </a:r>
            <a:r>
              <a:rPr lang="ja-JP" altLang="en-US" sz="1200" b="1" dirty="0">
                <a:latin typeface="游ゴシック" panose="020B0400000000000000" pitchFamily="50" charset="-128"/>
                <a:ea typeface="游ゴシック" panose="020B0400000000000000" pitchFamily="50" charset="-128"/>
              </a:rPr>
              <a:t>協</a:t>
            </a:r>
            <a:r>
              <a:rPr lang="ja-JP" altLang="en-US" sz="1200" b="1" dirty="0" smtClean="0">
                <a:latin typeface="游ゴシック" panose="020B0400000000000000" pitchFamily="50" charset="-128"/>
                <a:ea typeface="游ゴシック" panose="020B0400000000000000" pitchFamily="50" charset="-128"/>
              </a:rPr>
              <a:t>議会・民生委員児童委員・</a:t>
            </a:r>
            <a:endParaRPr lang="en-US" altLang="ja-JP" sz="1200" b="1" dirty="0" smtClean="0">
              <a:latin typeface="游ゴシック" panose="020B0400000000000000" pitchFamily="50" charset="-128"/>
              <a:ea typeface="游ゴシック" panose="020B0400000000000000" pitchFamily="50" charset="-128"/>
            </a:endParaRPr>
          </a:p>
          <a:p>
            <a:pPr>
              <a:spcAft>
                <a:spcPts val="600"/>
              </a:spcAft>
            </a:pPr>
            <a:r>
              <a:rPr lang="ja-JP" altLang="en-US" sz="1200" b="1" dirty="0" smtClean="0">
                <a:latin typeface="游ゴシック" panose="020B0400000000000000" pitchFamily="50" charset="-128"/>
                <a:ea typeface="游ゴシック" panose="020B0400000000000000" pitchFamily="50" charset="-128"/>
              </a:rPr>
              <a:t>福祉委員　合同研修会</a:t>
            </a:r>
            <a:endParaRPr lang="en-US" altLang="ja-JP" sz="1200" b="1" dirty="0" smtClean="0">
              <a:latin typeface="游ゴシック" panose="020B0400000000000000" pitchFamily="50" charset="-128"/>
              <a:ea typeface="游ゴシック" panose="020B0400000000000000" pitchFamily="50" charset="-128"/>
            </a:endParaRPr>
          </a:p>
          <a:p>
            <a:pPr>
              <a:spcAft>
                <a:spcPts val="200"/>
              </a:spcAft>
            </a:pPr>
            <a:r>
              <a:rPr lang="ja-JP" altLang="en-US" sz="1100" dirty="0">
                <a:latin typeface="游ゴシック" panose="020B0400000000000000" pitchFamily="50" charset="-128"/>
                <a:ea typeface="游ゴシック" panose="020B0400000000000000" pitchFamily="50" charset="-128"/>
              </a:rPr>
              <a:t>実施日：</a:t>
            </a:r>
            <a:r>
              <a:rPr lang="ja-JP" altLang="en-US" sz="1100" dirty="0" smtClean="0">
                <a:latin typeface="游ゴシック" panose="020B0400000000000000" pitchFamily="50" charset="-128"/>
                <a:ea typeface="游ゴシック" panose="020B0400000000000000" pitchFamily="50" charset="-128"/>
              </a:rPr>
              <a:t>７月１９日（日）</a:t>
            </a:r>
            <a:r>
              <a:rPr lang="en-US" altLang="ja-JP" sz="1100" dirty="0" smtClean="0">
                <a:latin typeface="游ゴシック" panose="020B0400000000000000" pitchFamily="50" charset="-128"/>
                <a:ea typeface="游ゴシック" panose="020B0400000000000000" pitchFamily="50" charset="-128"/>
              </a:rPr>
              <a:t>10:30</a:t>
            </a:r>
            <a:r>
              <a:rPr lang="ja-JP" altLang="en-US" sz="1100" dirty="0" smtClean="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a:t>
            </a:r>
            <a:r>
              <a:rPr lang="en-US" altLang="ja-JP" sz="1100" dirty="0" smtClean="0">
                <a:latin typeface="游ゴシック" panose="020B0400000000000000" pitchFamily="50" charset="-128"/>
                <a:ea typeface="游ゴシック" panose="020B0400000000000000" pitchFamily="50" charset="-128"/>
              </a:rPr>
              <a:t>13:00</a:t>
            </a:r>
            <a:r>
              <a:rPr lang="ja-JP" altLang="en-US" sz="1100" dirty="0" smtClean="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pPr>
              <a:spcAft>
                <a:spcPts val="200"/>
              </a:spcAft>
            </a:pPr>
            <a:r>
              <a:rPr lang="ja-JP" altLang="en-US" sz="1100" dirty="0">
                <a:latin typeface="游ゴシック" panose="020B0400000000000000" pitchFamily="50" charset="-128"/>
                <a:ea typeface="游ゴシック" panose="020B0400000000000000" pitchFamily="50" charset="-128"/>
              </a:rPr>
              <a:t>場　所：長等コミュニティセンター　</a:t>
            </a:r>
            <a:endParaRPr lang="en-US" altLang="ja-JP" sz="1100" dirty="0">
              <a:latin typeface="游ゴシック" panose="020B0400000000000000" pitchFamily="50" charset="-128"/>
              <a:ea typeface="游ゴシック" panose="020B0400000000000000" pitchFamily="50" charset="-128"/>
            </a:endParaRPr>
          </a:p>
          <a:p>
            <a:pPr>
              <a:spcAft>
                <a:spcPts val="300"/>
              </a:spcAft>
            </a:pPr>
            <a:r>
              <a:rPr lang="ja-JP" altLang="en-US" sz="1100" dirty="0">
                <a:latin typeface="游ゴシック" panose="020B0400000000000000" pitchFamily="50" charset="-128"/>
                <a:ea typeface="游ゴシック" panose="020B0400000000000000" pitchFamily="50" charset="-128"/>
              </a:rPr>
              <a:t>講　</a:t>
            </a:r>
            <a:r>
              <a:rPr lang="ja-JP" altLang="en-US" sz="1100" dirty="0" smtClean="0">
                <a:latin typeface="游ゴシック" panose="020B0400000000000000" pitchFamily="50" charset="-128"/>
                <a:ea typeface="游ゴシック" panose="020B0400000000000000" pitchFamily="50" charset="-128"/>
              </a:rPr>
              <a:t>師：沢本</a:t>
            </a:r>
            <a:r>
              <a:rPr lang="ja-JP" altLang="en-US" sz="1100" dirty="0" err="1" smtClean="0">
                <a:latin typeface="游ゴシック" panose="020B0400000000000000" pitchFamily="50" charset="-128"/>
                <a:ea typeface="游ゴシック" panose="020B0400000000000000" pitchFamily="50" charset="-128"/>
              </a:rPr>
              <a:t>まゆ</a:t>
            </a:r>
            <a:r>
              <a:rPr lang="ja-JP" altLang="en-US" sz="1100" dirty="0" smtClean="0">
                <a:latin typeface="游ゴシック" panose="020B0400000000000000" pitchFamily="50" charset="-128"/>
                <a:ea typeface="游ゴシック" panose="020B0400000000000000" pitchFamily="50" charset="-128"/>
              </a:rPr>
              <a:t>子氏</a:t>
            </a:r>
            <a:r>
              <a:rPr lang="en-US" altLang="ja-JP" sz="1100" dirty="0" smtClean="0">
                <a:latin typeface="游ゴシック" panose="020B0400000000000000" pitchFamily="50" charset="-128"/>
                <a:ea typeface="游ゴシック" panose="020B0400000000000000" pitchFamily="50" charset="-128"/>
              </a:rPr>
              <a:t>(</a:t>
            </a:r>
            <a:r>
              <a:rPr lang="ja-JP" altLang="en-US" sz="1100" dirty="0" smtClean="0">
                <a:latin typeface="游ゴシック" panose="020B0400000000000000" pitchFamily="50" charset="-128"/>
                <a:ea typeface="游ゴシック" panose="020B0400000000000000" pitchFamily="50" charset="-128"/>
              </a:rPr>
              <a:t>大津市社会福祉</a:t>
            </a:r>
            <a:r>
              <a:rPr lang="ja-JP" altLang="en-US" sz="1100" dirty="0">
                <a:latin typeface="游ゴシック" panose="020B0400000000000000" pitchFamily="50" charset="-128"/>
                <a:ea typeface="游ゴシック" panose="020B0400000000000000" pitchFamily="50" charset="-128"/>
              </a:rPr>
              <a:t>協</a:t>
            </a:r>
            <a:r>
              <a:rPr lang="ja-JP" altLang="en-US" sz="1100" dirty="0" smtClean="0">
                <a:latin typeface="游ゴシック" panose="020B0400000000000000" pitchFamily="50" charset="-128"/>
                <a:ea typeface="游ゴシック" panose="020B0400000000000000" pitchFamily="50" charset="-128"/>
              </a:rPr>
              <a:t>議会）</a:t>
            </a:r>
            <a:endParaRPr lang="en-US" altLang="ja-JP" sz="1100" dirty="0" smtClean="0">
              <a:latin typeface="游ゴシック" panose="020B0400000000000000" pitchFamily="50" charset="-128"/>
              <a:ea typeface="游ゴシック" panose="020B0400000000000000" pitchFamily="50" charset="-128"/>
            </a:endParaRPr>
          </a:p>
          <a:p>
            <a:r>
              <a:rPr lang="ja-JP" altLang="en-US" sz="1100" dirty="0" smtClean="0">
                <a:latin typeface="游ゴシック" panose="020B0400000000000000" pitchFamily="50" charset="-128"/>
                <a:ea typeface="游ゴシック" panose="020B0400000000000000" pitchFamily="50" charset="-128"/>
              </a:rPr>
              <a:t>　密を避け、</a:t>
            </a:r>
            <a:r>
              <a:rPr lang="en-US" altLang="ja-JP" sz="1100" dirty="0" smtClean="0">
                <a:latin typeface="游ゴシック" panose="020B0400000000000000" pitchFamily="50" charset="-128"/>
                <a:ea typeface="游ゴシック" panose="020B0400000000000000" pitchFamily="50" charset="-128"/>
              </a:rPr>
              <a:t>2</a:t>
            </a:r>
            <a:r>
              <a:rPr lang="ja-JP" altLang="en-US" sz="1100" dirty="0" smtClean="0">
                <a:latin typeface="游ゴシック" panose="020B0400000000000000" pitchFamily="50" charset="-128"/>
                <a:ea typeface="游ゴシック" panose="020B0400000000000000" pitchFamily="50" charset="-128"/>
              </a:rPr>
              <a:t>回に分けての研修会となりました。</a:t>
            </a:r>
            <a:endParaRPr lang="en-US" altLang="ja-JP" sz="1100" dirty="0" smtClean="0">
              <a:latin typeface="游ゴシック" panose="020B0400000000000000" pitchFamily="50" charset="-128"/>
              <a:ea typeface="游ゴシック" panose="020B0400000000000000" pitchFamily="50" charset="-128"/>
            </a:endParaRPr>
          </a:p>
          <a:p>
            <a:pPr algn="just"/>
            <a:r>
              <a:rPr lang="ja-JP" altLang="en-US" sz="1100" dirty="0">
                <a:latin typeface="游ゴシック" panose="020B0400000000000000" pitchFamily="50" charset="-128"/>
                <a:ea typeface="游ゴシック" panose="020B0400000000000000" pitchFamily="50" charset="-128"/>
              </a:rPr>
              <a:t>講演</a:t>
            </a:r>
            <a:r>
              <a:rPr lang="ja-JP" altLang="en-US" sz="1100" dirty="0" smtClean="0">
                <a:latin typeface="游ゴシック" panose="020B0400000000000000" pitchFamily="50" charset="-128"/>
                <a:ea typeface="游ゴシック" panose="020B0400000000000000" pitchFamily="50" charset="-128"/>
              </a:rPr>
              <a:t>では「民生委員とは」「福祉委員とは」　　ということや、昔の井戸端</a:t>
            </a:r>
            <a:endParaRPr lang="en-US" altLang="ja-JP" sz="1100" dirty="0" smtClean="0">
              <a:latin typeface="游ゴシック" panose="020B0400000000000000" pitchFamily="50" charset="-128"/>
              <a:ea typeface="游ゴシック" panose="020B0400000000000000" pitchFamily="50" charset="-128"/>
            </a:endParaRPr>
          </a:p>
          <a:p>
            <a:r>
              <a:rPr lang="ja-JP" altLang="en-US" sz="1100" dirty="0" smtClean="0">
                <a:latin typeface="游ゴシック" panose="020B0400000000000000" pitchFamily="50" charset="-128"/>
                <a:ea typeface="游ゴシック" panose="020B0400000000000000" pitchFamily="50" charset="-128"/>
              </a:rPr>
              <a:t>会議のように気軽におしゃ</a:t>
            </a:r>
            <a:endParaRPr lang="en-US" altLang="ja-JP" sz="1100" dirty="0" smtClean="0">
              <a:latin typeface="游ゴシック" panose="020B0400000000000000" pitchFamily="50" charset="-128"/>
              <a:ea typeface="游ゴシック" panose="020B0400000000000000" pitchFamily="50" charset="-128"/>
            </a:endParaRPr>
          </a:p>
          <a:p>
            <a:r>
              <a:rPr lang="ja-JP" altLang="en-US" sz="1100" dirty="0" err="1" smtClean="0">
                <a:latin typeface="游ゴシック" panose="020B0400000000000000" pitchFamily="50" charset="-128"/>
                <a:ea typeface="游ゴシック" panose="020B0400000000000000" pitchFamily="50" charset="-128"/>
              </a:rPr>
              <a:t>べりが</a:t>
            </a:r>
            <a:r>
              <a:rPr lang="ja-JP" altLang="en-US" sz="1100" dirty="0" smtClean="0">
                <a:latin typeface="游ゴシック" panose="020B0400000000000000" pitchFamily="50" charset="-128"/>
                <a:ea typeface="游ゴシック" panose="020B0400000000000000" pitchFamily="50" charset="-128"/>
              </a:rPr>
              <a:t>できる場つくりの</a:t>
            </a:r>
            <a:endParaRPr lang="en-US" altLang="ja-JP" sz="1100" dirty="0" smtClean="0">
              <a:latin typeface="游ゴシック" panose="020B0400000000000000" pitchFamily="50" charset="-128"/>
              <a:ea typeface="游ゴシック" panose="020B0400000000000000" pitchFamily="50" charset="-128"/>
            </a:endParaRPr>
          </a:p>
          <a:p>
            <a:r>
              <a:rPr lang="ja-JP" altLang="en-US" sz="1100" dirty="0" smtClean="0">
                <a:latin typeface="游ゴシック" panose="020B0400000000000000" pitchFamily="50" charset="-128"/>
                <a:ea typeface="游ゴシック" panose="020B0400000000000000" pitchFamily="50" charset="-128"/>
              </a:rPr>
              <a:t>大切さなどをお話しいただ</a:t>
            </a:r>
            <a:endParaRPr lang="en-US" altLang="ja-JP" sz="1100" dirty="0" smtClean="0">
              <a:latin typeface="游ゴシック" panose="020B0400000000000000" pitchFamily="50" charset="-128"/>
              <a:ea typeface="游ゴシック" panose="020B0400000000000000" pitchFamily="50" charset="-128"/>
            </a:endParaRPr>
          </a:p>
          <a:p>
            <a:r>
              <a:rPr lang="ja-JP" altLang="en-US" sz="1100" dirty="0" smtClean="0">
                <a:latin typeface="游ゴシック" panose="020B0400000000000000" pitchFamily="50" charset="-128"/>
                <a:ea typeface="游ゴシック" panose="020B0400000000000000" pitchFamily="50" charset="-128"/>
              </a:rPr>
              <a:t>きました。　</a:t>
            </a:r>
            <a:endParaRPr lang="en-US" altLang="ja-JP" sz="1100" dirty="0">
              <a:latin typeface="游ゴシック" panose="020B0400000000000000" pitchFamily="50" charset="-128"/>
              <a:ea typeface="游ゴシック" panose="020B0400000000000000" pitchFamily="50" charset="-128"/>
            </a:endParaRPr>
          </a:p>
          <a:p>
            <a:endParaRPr lang="en-US" altLang="ja-JP" sz="1200" b="1"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676271" y="6687690"/>
            <a:ext cx="2901248" cy="369332"/>
          </a:xfrm>
          <a:prstGeom prst="rect">
            <a:avLst/>
          </a:prstGeom>
          <a:solidFill>
            <a:schemeClr val="bg1"/>
          </a:solidFill>
        </p:spPr>
        <p:txBody>
          <a:bodyPr wrap="square" rtlCol="0">
            <a:spAutoFit/>
          </a:bodyPr>
          <a:lstStyle/>
          <a:p>
            <a:pPr algn="ctr"/>
            <a:r>
              <a:rPr lang="en-US" altLang="ja-JP" sz="1100" b="1" dirty="0">
                <a:latin typeface="HGｺﾞｼｯｸM" panose="020B0609000000000000" pitchFamily="49" charset="-128"/>
                <a:ea typeface="HGｺﾞｼｯｸM" panose="020B0609000000000000" pitchFamily="49" charset="-128"/>
              </a:rPr>
              <a:t>2020</a:t>
            </a:r>
            <a:r>
              <a:rPr lang="ja-JP" altLang="en-US" sz="1100" b="1" dirty="0">
                <a:latin typeface="HGｺﾞｼｯｸM" panose="020B0609000000000000" pitchFamily="49" charset="-128"/>
                <a:ea typeface="HGｺﾞｼｯｸM" panose="020B0609000000000000" pitchFamily="49" charset="-128"/>
              </a:rPr>
              <a:t>年 </a:t>
            </a:r>
            <a:r>
              <a:rPr lang="ja-JP" altLang="en-US" b="1" dirty="0" smtClean="0">
                <a:latin typeface="HGｺﾞｼｯｸM" panose="020B0609000000000000" pitchFamily="49" charset="-128"/>
                <a:ea typeface="HGｺﾞｼｯｸM" panose="020B0609000000000000" pitchFamily="49" charset="-128"/>
              </a:rPr>
              <a:t>８月 </a:t>
            </a:r>
            <a:r>
              <a:rPr kumimoji="1" lang="ja-JP" altLang="en-US" b="1" dirty="0">
                <a:latin typeface="HGｺﾞｼｯｸM" panose="020B0609000000000000" pitchFamily="49" charset="-128"/>
                <a:ea typeface="HGｺﾞｼｯｸM" panose="020B0609000000000000" pitchFamily="49" charset="-128"/>
              </a:rPr>
              <a:t>ごみカレンダー</a:t>
            </a:r>
          </a:p>
        </p:txBody>
      </p:sp>
      <p:pic>
        <p:nvPicPr>
          <p:cNvPr id="1135" name="図 1134"/>
          <p:cNvPicPr>
            <a:picLocks noChangeAspect="1"/>
          </p:cNvPicPr>
          <p:nvPr/>
        </p:nvPicPr>
        <p:blipFill rotWithShape="1">
          <a:blip r:embed="rId22" cstate="print">
            <a:extLst>
              <a:ext uri="{28A0092B-C50C-407E-A947-70E740481C1C}">
                <a14:useLocalDpi xmlns:a14="http://schemas.microsoft.com/office/drawing/2010/main" val="0"/>
              </a:ext>
            </a:extLst>
          </a:blip>
          <a:srcRect t="29888" r="23431" b="9154"/>
          <a:stretch/>
        </p:blipFill>
        <p:spPr>
          <a:xfrm>
            <a:off x="5416425" y="5177480"/>
            <a:ext cx="1356395" cy="809883"/>
          </a:xfrm>
          <a:prstGeom prst="rect">
            <a:avLst/>
          </a:prstGeom>
        </p:spPr>
      </p:pic>
      <p:pic>
        <p:nvPicPr>
          <p:cNvPr id="1136" name="図 113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734593" y="2753733"/>
            <a:ext cx="1038227" cy="778670"/>
          </a:xfrm>
          <a:prstGeom prst="rect">
            <a:avLst/>
          </a:prstGeom>
        </p:spPr>
      </p:pic>
      <p:cxnSp>
        <p:nvCxnSpPr>
          <p:cNvPr id="1138" name="直線コネクタ 1137"/>
          <p:cNvCxnSpPr/>
          <p:nvPr/>
        </p:nvCxnSpPr>
        <p:spPr>
          <a:xfrm flipV="1">
            <a:off x="84966" y="3647787"/>
            <a:ext cx="206873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980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TM03457510[[fn=シャボン]]</Template>
  <TotalTime>9120</TotalTime>
  <Words>517</Words>
  <Application>Microsoft Office PowerPoint</Application>
  <PresentationFormat>A4 210 x 297 mm</PresentationFormat>
  <Paragraphs>321</Paragraphs>
  <Slides>2</Slides>
  <Notes>2</Notes>
  <HiddenSlides>0</HiddenSlides>
  <MMClips>0</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2</vt:i4>
      </vt:variant>
    </vt:vector>
  </HeadingPairs>
  <TitlesOfParts>
    <vt:vector size="23" baseType="lpstr">
      <vt:lpstr>Gulim</vt:lpstr>
      <vt:lpstr>HGPｺﾞｼｯｸE</vt:lpstr>
      <vt:lpstr>HGPｺﾞｼｯｸM</vt:lpstr>
      <vt:lpstr>HGSｺﾞｼｯｸE</vt:lpstr>
      <vt:lpstr>HGｺﾞｼｯｸM</vt:lpstr>
      <vt:lpstr>HG創英角ﾎﾟｯﾌﾟ体</vt:lpstr>
      <vt:lpstr>Levenim MT</vt:lpstr>
      <vt:lpstr>ＭＳ Ｐゴシック</vt:lpstr>
      <vt:lpstr>ＭＳ 明朝</vt:lpstr>
      <vt:lpstr>游ゴシック</vt:lpstr>
      <vt:lpstr>游明朝 Light</vt:lpstr>
      <vt:lpstr>Arial</vt:lpstr>
      <vt:lpstr>Bahnschrift</vt:lpstr>
      <vt:lpstr>Bradley Hand ITC</vt:lpstr>
      <vt:lpstr>Calibri</vt:lpstr>
      <vt:lpstr>Calibri Light</vt:lpstr>
      <vt:lpstr>Cambria</vt:lpstr>
      <vt:lpstr>Century</vt:lpstr>
      <vt:lpstr>Gadugi</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nagaragaxtuku@outlook.jp</dc:creator>
  <cp:lastModifiedBy>nagaragaxtuku@outlook.jp</cp:lastModifiedBy>
  <cp:revision>674</cp:revision>
  <cp:lastPrinted>2020-07-22T02:02:48Z</cp:lastPrinted>
  <dcterms:created xsi:type="dcterms:W3CDTF">2019-08-08T01:53:58Z</dcterms:created>
  <dcterms:modified xsi:type="dcterms:W3CDTF">2020-07-22T02:22:20Z</dcterms:modified>
</cp:coreProperties>
</file>